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8" r:id="rId11"/>
    <p:sldId id="269" r:id="rId12"/>
    <p:sldId id="273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9" r:id="rId2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2EE"/>
    <a:srgbClr val="FEE2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634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978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ja-JP" sz="1800" b="0" strike="noStrike" spc="-1">
                <a:solidFill>
                  <a:srgbClr val="000000"/>
                </a:solidFill>
                <a:latin typeface="游ゴシック"/>
              </a:rPr>
              <a:t>スライドを移動するにはクリックします。</a:t>
            </a:r>
            <a:endParaRPr lang="en-US" sz="1800" b="0" strike="noStrike" spc="-1" dirty="0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ja-JP" sz="2000" b="0" strike="noStrike" spc="-1">
                <a:latin typeface="Arial"/>
              </a:rPr>
              <a:t>クリックしてノート書式の編集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 dirty="0">
                <a:latin typeface="Times New Roman"/>
              </a:rPr>
              <a:t>&lt;</a:t>
            </a:r>
            <a:r>
              <a:rPr lang="en-US" sz="1400" b="0" strike="noStrike" spc="-1" dirty="0" err="1">
                <a:latin typeface="Times New Roman"/>
              </a:rPr>
              <a:t>ヘッダ</a:t>
            </a:r>
            <a:r>
              <a:rPr lang="en-US" sz="1400" b="0" strike="noStrike" spc="-1" dirty="0">
                <a:latin typeface="Times New Roman"/>
              </a:rPr>
              <a:t>ー&gt;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&lt;日付/時刻&gt;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&lt;フッター&gt;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ABFA840-7829-48B3-9003-266A0A5CF860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 dirty="0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3228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7172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8815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7772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6416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7121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4175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5960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19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46646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9189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205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847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7843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0927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8261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4739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4418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1207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3000" y="1122480"/>
            <a:ext cx="6857640" cy="11066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sz="4500" b="0" strike="noStrike" spc="-1">
                <a:solidFill>
                  <a:srgbClr val="000000"/>
                </a:solidFill>
                <a:latin typeface="游ゴシック Light"/>
              </a:rPr>
              <a:t>マスター タイトルの書式設定</a:t>
            </a:r>
            <a:endParaRPr lang="en-US" sz="45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24AEA19-5FE1-4AE8-A518-6C957E8E4CEF}" type="datetime1">
              <a:rPr lang="en-US" sz="900" b="0" strike="noStrike" spc="-1">
                <a:solidFill>
                  <a:srgbClr val="8B8B8B"/>
                </a:solidFill>
                <a:latin typeface="游ゴシック"/>
              </a:rPr>
              <a:t>6/2/2021</a:t>
            </a:fld>
            <a:endParaRPr lang="en-US" sz="900" b="0" strike="noStrike" spc="-1" dirty="0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B71F0C3-7BE1-4B5F-9BF7-420C4C5DB6EC}" type="slidenum">
              <a:rPr lang="en-US" sz="900" b="0" strike="noStrike" spc="-1">
                <a:solidFill>
                  <a:srgbClr val="8B8B8B"/>
                </a:solidFill>
                <a:latin typeface="游ゴシック"/>
              </a:rPr>
              <a:t>‹#›</a:t>
            </a:fld>
            <a:endParaRPr lang="en-US" sz="900" b="0" strike="noStrike" spc="-1" dirty="0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2100" b="0" strike="noStrike" spc="-1">
                <a:solidFill>
                  <a:srgbClr val="000000"/>
                </a:solidFill>
                <a:latin typeface="游ゴシック"/>
              </a:rPr>
              <a:t>アウトラインテキストの書式を編集するにはクリックします。</a:t>
            </a:r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000000"/>
                </a:solidFill>
                <a:latin typeface="游ゴシック"/>
              </a:rPr>
              <a:t>2</a:t>
            </a:r>
            <a:r>
              <a:rPr lang="ja-JP" sz="150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1500" b="0" strike="noStrike" spc="-1">
              <a:solidFill>
                <a:srgbClr val="000000"/>
              </a:solidFill>
              <a:latin typeface="游ゴシック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50" b="0" strike="noStrike" spc="-1">
                <a:solidFill>
                  <a:srgbClr val="000000"/>
                </a:solidFill>
                <a:latin typeface="游ゴシック"/>
              </a:rPr>
              <a:t>3</a:t>
            </a:r>
            <a:r>
              <a:rPr lang="ja-JP" sz="135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1350" b="0" strike="noStrike" spc="-1">
              <a:solidFill>
                <a:srgbClr val="000000"/>
              </a:solidFill>
              <a:latin typeface="游ゴシック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350" b="0" strike="noStrike" spc="-1">
                <a:solidFill>
                  <a:srgbClr val="000000"/>
                </a:solidFill>
                <a:latin typeface="游ゴシック"/>
              </a:rPr>
              <a:t>4</a:t>
            </a:r>
            <a:r>
              <a:rPr lang="ja-JP" sz="135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1350" b="0" strike="noStrike" spc="-1">
              <a:solidFill>
                <a:srgbClr val="000000"/>
              </a:solidFill>
              <a:latin typeface="游ゴシック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游ゴシック"/>
              </a:rPr>
              <a:t>5</a:t>
            </a:r>
            <a:r>
              <a:rPr lang="ja-JP" sz="200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2000" b="0" strike="noStrike" spc="-1">
              <a:solidFill>
                <a:srgbClr val="000000"/>
              </a:solidFill>
              <a:latin typeface="游ゴシック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游ゴシック"/>
              </a:rPr>
              <a:t>6</a:t>
            </a:r>
            <a:r>
              <a:rPr lang="ja-JP" sz="200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2000" b="0" strike="noStrike" spc="-1">
              <a:solidFill>
                <a:srgbClr val="000000"/>
              </a:solidFill>
              <a:latin typeface="游ゴシック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游ゴシック"/>
              </a:rPr>
              <a:t>7</a:t>
            </a:r>
            <a:r>
              <a:rPr lang="ja-JP" sz="200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20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1143000" y="1097640"/>
            <a:ext cx="6857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ja-JP" sz="4500" b="1" strike="noStrike" spc="-1">
                <a:solidFill>
                  <a:srgbClr val="000000"/>
                </a:solidFill>
                <a:latin typeface="游ゴシック Light"/>
              </a:rPr>
              <a:t>進捗報告会</a:t>
            </a:r>
            <a:endParaRPr lang="en-US" sz="4500" b="0" strike="noStrike" spc="-1" dirty="0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48" name="TextShape 2"/>
          <p:cNvSpPr txBox="1"/>
          <p:nvPr/>
        </p:nvSpPr>
        <p:spPr>
          <a:xfrm>
            <a:off x="5189760" y="3911040"/>
            <a:ext cx="2810880" cy="8460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6500"/>
          </a:bodyPr>
          <a:lstStyle/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ja-JP" sz="2400" b="0" strike="noStrike" spc="-1">
                <a:solidFill>
                  <a:srgbClr val="000000"/>
                </a:solidFill>
                <a:latin typeface="游ゴシック"/>
              </a:rPr>
              <a:t>永田研究室</a:t>
            </a:r>
            <a:endParaRPr lang="en-US" sz="2400" b="0" strike="noStrike" spc="-1" dirty="0">
              <a:latin typeface="Arial"/>
            </a:endParaRPr>
          </a:p>
          <a:p>
            <a:pPr algn="r"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游ゴシック"/>
              </a:rPr>
              <a:t>F120613  </a:t>
            </a:r>
            <a:r>
              <a:rPr lang="ja-JP" sz="2400" b="0" strike="noStrike" spc="-1">
                <a:solidFill>
                  <a:srgbClr val="000000"/>
                </a:solidFill>
                <a:latin typeface="游ゴシック"/>
              </a:rPr>
              <a:t>三木康平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電子機器, コンパクトディスク が含まれている画像&#10;&#10;自動的に生成された説明">
            <a:extLst>
              <a:ext uri="{FF2B5EF4-FFF2-40B4-BE49-F238E27FC236}">
                <a16:creationId xmlns:a16="http://schemas.microsoft.com/office/drawing/2014/main" id="{EE3EBE94-3929-4A0A-9162-C4F46DEBD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40" y="593920"/>
            <a:ext cx="1375128" cy="1387461"/>
          </a:xfrm>
          <a:prstGeom prst="rect">
            <a:avLst/>
          </a:prstGeom>
        </p:spPr>
      </p:pic>
      <p:pic>
        <p:nvPicPr>
          <p:cNvPr id="12" name="図 11" descr="カップ, 電子機器, 屋内, コーヒー が含まれている画像&#10;&#10;自動的に生成された説明">
            <a:extLst>
              <a:ext uri="{FF2B5EF4-FFF2-40B4-BE49-F238E27FC236}">
                <a16:creationId xmlns:a16="http://schemas.microsoft.com/office/drawing/2014/main" id="{F8CE4ED3-81F2-4157-8081-C24E3F28A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136" y="4661426"/>
            <a:ext cx="3423276" cy="1709068"/>
          </a:xfrm>
          <a:prstGeom prst="rect">
            <a:avLst/>
          </a:prstGeom>
        </p:spPr>
      </p:pic>
      <p:pic>
        <p:nvPicPr>
          <p:cNvPr id="10" name="図 9" descr="電子機器, カップ, 屋内, 座る が含まれている画像&#10;&#10;自動的に生成された説明">
            <a:extLst>
              <a:ext uri="{FF2B5EF4-FFF2-40B4-BE49-F238E27FC236}">
                <a16:creationId xmlns:a16="http://schemas.microsoft.com/office/drawing/2014/main" id="{E1BFB5D4-858F-48DF-BBE5-94A4D9E69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16" y="2498300"/>
            <a:ext cx="3423276" cy="1709068"/>
          </a:xfrm>
          <a:prstGeom prst="rect">
            <a:avLst/>
          </a:prstGeom>
        </p:spPr>
      </p:pic>
      <p:pic>
        <p:nvPicPr>
          <p:cNvPr id="3" name="図 2" descr="皿の上にあるカメラ&#10;&#10;低い精度で自動的に生成された説明">
            <a:extLst>
              <a:ext uri="{FF2B5EF4-FFF2-40B4-BE49-F238E27FC236}">
                <a16:creationId xmlns:a16="http://schemas.microsoft.com/office/drawing/2014/main" id="{14FEDCD3-6E5C-4405-9624-1448FEA6CE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5" y="2499596"/>
            <a:ext cx="3423276" cy="1709068"/>
          </a:xfrm>
          <a:prstGeom prst="rect">
            <a:avLst/>
          </a:prstGeom>
        </p:spPr>
      </p:pic>
      <p:pic>
        <p:nvPicPr>
          <p:cNvPr id="5" name="図 4" descr="電子機器, カップ, コーヒー, カメラ が含まれている画像&#10;&#10;自動的に生成された説明">
            <a:extLst>
              <a:ext uri="{FF2B5EF4-FFF2-40B4-BE49-F238E27FC236}">
                <a16:creationId xmlns:a16="http://schemas.microsoft.com/office/drawing/2014/main" id="{521F9296-C89F-4CBD-8C11-1991BDFF5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5" y="4661426"/>
            <a:ext cx="3418079" cy="1707757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BREAK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10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2129534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def_0_7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70395" y="3847961"/>
            <a:ext cx="2943577" cy="338554"/>
            <a:chOff x="670395" y="2665845"/>
            <a:chExt cx="29435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703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2099259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def_0_486</a:t>
            </a:r>
            <a:endParaRPr kumimoji="1" lang="ja-JP" altLang="en-US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1EC767E-D8C5-4987-9920-1443A5F9F889}"/>
              </a:ext>
            </a:extLst>
          </p:cNvPr>
          <p:cNvGrpSpPr/>
          <p:nvPr/>
        </p:nvGrpSpPr>
        <p:grpSpPr>
          <a:xfrm>
            <a:off x="5028786" y="3848469"/>
            <a:ext cx="2930877" cy="338554"/>
            <a:chOff x="5041486" y="2653653"/>
            <a:chExt cx="2930877" cy="338554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58D4A0D-674C-4260-BAB8-7F1E80A9ED6D}"/>
                </a:ext>
              </a:extLst>
            </p:cNvPr>
            <p:cNvSpPr txBox="1"/>
            <p:nvPr/>
          </p:nvSpPr>
          <p:spPr>
            <a:xfrm>
              <a:off x="5041486" y="2653653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16996FD-0BD1-4471-A56C-BA7CAC7C7B1B}"/>
                </a:ext>
              </a:extLst>
            </p:cNvPr>
            <p:cNvSpPr txBox="1"/>
            <p:nvPr/>
          </p:nvSpPr>
          <p:spPr>
            <a:xfrm>
              <a:off x="6750554" y="2653653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4267370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def_0_2309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6021294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4287900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def_0_9927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040090" y="6008554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102982F-62E9-4709-BE4A-89398C87D8B1}"/>
              </a:ext>
            </a:extLst>
          </p:cNvPr>
          <p:cNvSpPr txBox="1"/>
          <p:nvPr/>
        </p:nvSpPr>
        <p:spPr>
          <a:xfrm>
            <a:off x="274169" y="5065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差分画像</a:t>
            </a:r>
            <a:endParaRPr kumimoji="1" lang="ja-JP" altLang="en-US" sz="24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026C626-D3EC-4EFE-AD68-CA0EEA84E811}"/>
              </a:ext>
            </a:extLst>
          </p:cNvPr>
          <p:cNvSpPr txBox="1"/>
          <p:nvPr/>
        </p:nvSpPr>
        <p:spPr>
          <a:xfrm>
            <a:off x="3803712" y="53188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テンプレート画像</a:t>
            </a:r>
          </a:p>
        </p:txBody>
      </p:sp>
    </p:spTree>
    <p:extLst>
      <p:ext uri="{BB962C8B-B14F-4D97-AF65-F5344CB8AC3E}">
        <p14:creationId xmlns:p14="http://schemas.microsoft.com/office/powerpoint/2010/main" val="3790571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0E93168-0668-4D68-BAAC-DEC7A31C1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33" y="4336740"/>
            <a:ext cx="3744624" cy="1872312"/>
          </a:xfrm>
          <a:prstGeom prst="rect">
            <a:avLst/>
          </a:prstGeom>
        </p:spPr>
      </p:pic>
      <p:pic>
        <p:nvPicPr>
          <p:cNvPr id="17" name="図 16" descr="ウィンドウ, ベッド が含まれている画像&#10;&#10;自動的に生成された説明">
            <a:extLst>
              <a:ext uri="{FF2B5EF4-FFF2-40B4-BE49-F238E27FC236}">
                <a16:creationId xmlns:a16="http://schemas.microsoft.com/office/drawing/2014/main" id="{8B7FE9E4-D320-4860-92D2-DF9B7B1B0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33" y="1689204"/>
            <a:ext cx="3744624" cy="1872312"/>
          </a:xfrm>
          <a:prstGeom prst="rect">
            <a:avLst/>
          </a:prstGeom>
        </p:spPr>
      </p:pic>
      <p:pic>
        <p:nvPicPr>
          <p:cNvPr id="11" name="図 10" descr="屋内, 建物, 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27337A65-4218-47D4-BE94-62A27A9F9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" y="4341282"/>
            <a:ext cx="3744624" cy="1872313"/>
          </a:xfrm>
          <a:prstGeom prst="rect">
            <a:avLst/>
          </a:prstGeom>
        </p:spPr>
      </p:pic>
      <p:pic>
        <p:nvPicPr>
          <p:cNvPr id="4" name="図 3" descr="異なる が含まれている画像&#10;&#10;自動的に生成された説明">
            <a:extLst>
              <a:ext uri="{FF2B5EF4-FFF2-40B4-BE49-F238E27FC236}">
                <a16:creationId xmlns:a16="http://schemas.microsoft.com/office/drawing/2014/main" id="{C4ECCED2-DDC0-4E3E-945E-59CF82570E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" y="1693589"/>
            <a:ext cx="3744624" cy="1867927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pc="-1" dirty="0">
                <a:solidFill>
                  <a:srgbClr val="FFFFFF"/>
                </a:solidFill>
                <a:latin typeface="游ゴシック"/>
              </a:rPr>
              <a:t>BASF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11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1121079" y="813054"/>
            <a:ext cx="2023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Training Data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F7B34A-048C-49A7-8FC8-37656D3461AD}"/>
              </a:ext>
            </a:extLst>
          </p:cNvPr>
          <p:cNvSpPr txBox="1"/>
          <p:nvPr/>
        </p:nvSpPr>
        <p:spPr>
          <a:xfrm>
            <a:off x="5942419" y="813054"/>
            <a:ext cx="148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Test Data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B47AD3C-F095-43AB-A56B-B8F02A6CF3CB}"/>
              </a:ext>
            </a:extLst>
          </p:cNvPr>
          <p:cNvSpPr txBox="1"/>
          <p:nvPr/>
        </p:nvSpPr>
        <p:spPr>
          <a:xfrm>
            <a:off x="4988637" y="1293479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O</a:t>
            </a:r>
            <a:r>
              <a:rPr lang="en-US" altLang="ja-JP" sz="2000" dirty="0"/>
              <a:t>K </a:t>
            </a:r>
            <a:r>
              <a:rPr kumimoji="1" lang="en-US" altLang="ja-JP" sz="2000" dirty="0"/>
              <a:t>(64 images)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11984EF-3622-4BFE-AE2C-D81CBD9D1FBA}"/>
              </a:ext>
            </a:extLst>
          </p:cNvPr>
          <p:cNvSpPr txBox="1"/>
          <p:nvPr/>
        </p:nvSpPr>
        <p:spPr>
          <a:xfrm>
            <a:off x="537932" y="1293479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OK (</a:t>
            </a:r>
            <a:r>
              <a:rPr lang="en-US" altLang="ja-JP" sz="2000" dirty="0"/>
              <a:t>1380</a:t>
            </a:r>
            <a:r>
              <a:rPr kumimoji="1" lang="en-US" altLang="ja-JP" sz="2000" dirty="0"/>
              <a:t> images)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6502AAF-9AC5-4C4F-A2B9-6ADD3169097E}"/>
              </a:ext>
            </a:extLst>
          </p:cNvPr>
          <p:cNvSpPr txBox="1"/>
          <p:nvPr/>
        </p:nvSpPr>
        <p:spPr>
          <a:xfrm>
            <a:off x="537932" y="3961626"/>
            <a:ext cx="2486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NG </a:t>
            </a:r>
            <a:r>
              <a:rPr kumimoji="1" lang="en-US" altLang="ja-JP" sz="2000" dirty="0"/>
              <a:t>(</a:t>
            </a:r>
            <a:r>
              <a:rPr lang="en-US" altLang="ja-JP" sz="2000" dirty="0"/>
              <a:t>56</a:t>
            </a:r>
            <a:r>
              <a:rPr kumimoji="1" lang="en-US" altLang="ja-JP" sz="2000" dirty="0"/>
              <a:t> images × 2)</a:t>
            </a:r>
            <a:endParaRPr kumimoji="1" lang="ja-JP" altLang="en-US" sz="2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6478E99-06A1-4B5C-A004-17B253964AB7}"/>
              </a:ext>
            </a:extLst>
          </p:cNvPr>
          <p:cNvSpPr txBox="1"/>
          <p:nvPr/>
        </p:nvSpPr>
        <p:spPr>
          <a:xfrm>
            <a:off x="4988637" y="3961626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NG </a:t>
            </a:r>
            <a:r>
              <a:rPr kumimoji="1" lang="en-US" altLang="ja-JP" sz="2000" dirty="0"/>
              <a:t>(</a:t>
            </a:r>
            <a:r>
              <a:rPr lang="en-US" altLang="ja-JP" sz="2000" dirty="0"/>
              <a:t>20</a:t>
            </a:r>
            <a:r>
              <a:rPr kumimoji="1" lang="en-US" altLang="ja-JP" sz="2000" dirty="0"/>
              <a:t> images)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7686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90ED05D8-A633-4F37-AE84-BAB0FF65A3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" t="6607" r="17856"/>
          <a:stretch/>
        </p:blipFill>
        <p:spPr>
          <a:xfrm>
            <a:off x="4114393" y="3909628"/>
            <a:ext cx="4232933" cy="2570713"/>
          </a:xfrm>
          <a:prstGeom prst="rect">
            <a:avLst/>
          </a:prstGeom>
        </p:spPr>
      </p:pic>
      <p:pic>
        <p:nvPicPr>
          <p:cNvPr id="9" name="図 8" descr="人, 座る, 男, 立つ が含まれている画像&#10;&#10;自動的に生成された説明">
            <a:extLst>
              <a:ext uri="{FF2B5EF4-FFF2-40B4-BE49-F238E27FC236}">
                <a16:creationId xmlns:a16="http://schemas.microsoft.com/office/drawing/2014/main" id="{29E0EE84-6BFD-4DB7-86A1-EB75D9074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59" y="1803819"/>
            <a:ext cx="1587059" cy="1572951"/>
          </a:xfrm>
          <a:prstGeom prst="rect">
            <a:avLst/>
          </a:prstGeom>
        </p:spPr>
      </p:pic>
      <p:pic>
        <p:nvPicPr>
          <p:cNvPr id="5" name="図 4" descr="木の板&#10;&#10;低い精度で自動的に生成された説明">
            <a:extLst>
              <a:ext uri="{FF2B5EF4-FFF2-40B4-BE49-F238E27FC236}">
                <a16:creationId xmlns:a16="http://schemas.microsoft.com/office/drawing/2014/main" id="{98F81687-41EC-43FC-AA87-A5F7C8390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04" y="1809082"/>
            <a:ext cx="1576522" cy="1583623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BASF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12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83B6CD1-C9A7-43F3-9314-61EC0AB35566}"/>
              </a:ext>
            </a:extLst>
          </p:cNvPr>
          <p:cNvGrpSpPr/>
          <p:nvPr/>
        </p:nvGrpSpPr>
        <p:grpSpPr>
          <a:xfrm>
            <a:off x="3364154" y="1802317"/>
            <a:ext cx="2548436" cy="1626683"/>
            <a:chOff x="1871696" y="1507841"/>
            <a:chExt cx="2584704" cy="1649833"/>
          </a:xfrm>
        </p:grpSpPr>
        <p:sp>
          <p:nvSpPr>
            <p:cNvPr id="7" name="台形 6">
              <a:extLst>
                <a:ext uri="{FF2B5EF4-FFF2-40B4-BE49-F238E27FC236}">
                  <a16:creationId xmlns:a16="http://schemas.microsoft.com/office/drawing/2014/main" id="{C76C6137-FC78-46D3-AB98-A7419458CE22}"/>
                </a:ext>
              </a:extLst>
            </p:cNvPr>
            <p:cNvSpPr/>
            <p:nvPr/>
          </p:nvSpPr>
          <p:spPr>
            <a:xfrm rot="5400000">
              <a:off x="1694912" y="1688538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台形 15">
              <a:extLst>
                <a:ext uri="{FF2B5EF4-FFF2-40B4-BE49-F238E27FC236}">
                  <a16:creationId xmlns:a16="http://schemas.microsoft.com/office/drawing/2014/main" id="{BF3366FA-2FB9-40E1-A34A-18BB8077B4DD}"/>
                </a:ext>
              </a:extLst>
            </p:cNvPr>
            <p:cNvSpPr/>
            <p:nvPr/>
          </p:nvSpPr>
          <p:spPr>
            <a:xfrm rot="16200000" flipH="1">
              <a:off x="2987264" y="1684625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19EFDE-EF9A-42D4-899C-1B440E4C531C}"/>
              </a:ext>
            </a:extLst>
          </p:cNvPr>
          <p:cNvSpPr txBox="1"/>
          <p:nvPr/>
        </p:nvSpPr>
        <p:spPr>
          <a:xfrm>
            <a:off x="839968" y="1397289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Input image (normal)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7005D53-5897-4B78-B16D-734E804B6C48}"/>
              </a:ext>
            </a:extLst>
          </p:cNvPr>
          <p:cNvSpPr txBox="1"/>
          <p:nvPr/>
        </p:nvSpPr>
        <p:spPr>
          <a:xfrm>
            <a:off x="3364154" y="2416000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CAE (VGG16 based)</a:t>
            </a:r>
            <a:endParaRPr kumimoji="1" lang="ja-JP" altLang="en-US" sz="2000" dirty="0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3B185299-862D-4F2F-A7D2-21FC5198E387}"/>
              </a:ext>
            </a:extLst>
          </p:cNvPr>
          <p:cNvSpPr/>
          <p:nvPr/>
        </p:nvSpPr>
        <p:spPr>
          <a:xfrm>
            <a:off x="2867882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5DB8C7BC-A6AA-4E5D-9B48-2A567F5719A9}"/>
              </a:ext>
            </a:extLst>
          </p:cNvPr>
          <p:cNvSpPr/>
          <p:nvPr/>
        </p:nvSpPr>
        <p:spPr>
          <a:xfrm>
            <a:off x="5946309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D907537-487F-41C1-B404-2F258CBB0CEF}"/>
              </a:ext>
            </a:extLst>
          </p:cNvPr>
          <p:cNvSpPr txBox="1"/>
          <p:nvPr/>
        </p:nvSpPr>
        <p:spPr>
          <a:xfrm>
            <a:off x="6385010" y="1396676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Output</a:t>
            </a:r>
            <a:r>
              <a:rPr kumimoji="1" lang="en-US" altLang="ja-JP" sz="2000" dirty="0"/>
              <a:t> image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2CD2B29-217A-42BB-AA5F-8FA894A1C716}"/>
              </a:ext>
            </a:extLst>
          </p:cNvPr>
          <p:cNvSpPr txBox="1"/>
          <p:nvPr/>
        </p:nvSpPr>
        <p:spPr>
          <a:xfrm>
            <a:off x="839968" y="935011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Training</a:t>
            </a:r>
            <a:endParaRPr kumimoji="1" lang="ja-JP" altLang="en-US" sz="2400" dirty="0"/>
          </a:p>
        </p:txBody>
      </p:sp>
      <p:graphicFrame>
        <p:nvGraphicFramePr>
          <p:cNvPr id="42" name="表 42">
            <a:extLst>
              <a:ext uri="{FF2B5EF4-FFF2-40B4-BE49-F238E27FC236}">
                <a16:creationId xmlns:a16="http://schemas.microsoft.com/office/drawing/2014/main" id="{FBDB198E-C471-4A73-8DBB-B72FEA02F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005855"/>
              </p:ext>
            </p:extLst>
          </p:nvPr>
        </p:nvGraphicFramePr>
        <p:xfrm>
          <a:off x="796674" y="3948132"/>
          <a:ext cx="2590786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413">
                  <a:extLst>
                    <a:ext uri="{9D8B030D-6E8A-4147-A177-3AD203B41FA5}">
                      <a16:colId xmlns:a16="http://schemas.microsoft.com/office/drawing/2014/main" val="1057723365"/>
                    </a:ext>
                  </a:extLst>
                </a:gridCol>
                <a:gridCol w="770373">
                  <a:extLst>
                    <a:ext uri="{9D8B030D-6E8A-4147-A177-3AD203B41FA5}">
                      <a16:colId xmlns:a16="http://schemas.microsoft.com/office/drawing/2014/main" val="428840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29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Max Epoch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6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Mini Bach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32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50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Initial learning rate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20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59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period 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29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factor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0.9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179002"/>
                  </a:ext>
                </a:extLst>
              </a:tr>
            </a:tbl>
          </a:graphicData>
        </a:graphic>
      </p:graphicFrame>
      <p:sp>
        <p:nvSpPr>
          <p:cNvPr id="25" name="右中かっこ 24">
            <a:extLst>
              <a:ext uri="{FF2B5EF4-FFF2-40B4-BE49-F238E27FC236}">
                <a16:creationId xmlns:a16="http://schemas.microsoft.com/office/drawing/2014/main" id="{0ADA63CF-69F4-45F2-A29B-FD65BBF6DC02}"/>
              </a:ext>
            </a:extLst>
          </p:cNvPr>
          <p:cNvSpPr/>
          <p:nvPr/>
        </p:nvSpPr>
        <p:spPr>
          <a:xfrm flipH="1">
            <a:off x="1068568" y="1803820"/>
            <a:ext cx="173492" cy="15729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9E114EB-0879-4481-899F-6927441A8E92}"/>
              </a:ext>
            </a:extLst>
          </p:cNvPr>
          <p:cNvSpPr txBox="1"/>
          <p:nvPr/>
        </p:nvSpPr>
        <p:spPr>
          <a:xfrm rot="16200000">
            <a:off x="652581" y="2456927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4367DB3-EAD8-44D2-9558-A234B838C502}"/>
              </a:ext>
            </a:extLst>
          </p:cNvPr>
          <p:cNvSpPr txBox="1"/>
          <p:nvPr/>
        </p:nvSpPr>
        <p:spPr>
          <a:xfrm>
            <a:off x="1781254" y="3583184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8" name="右中かっこ 27">
            <a:extLst>
              <a:ext uri="{FF2B5EF4-FFF2-40B4-BE49-F238E27FC236}">
                <a16:creationId xmlns:a16="http://schemas.microsoft.com/office/drawing/2014/main" id="{0E5A1546-3355-4C6B-AEDE-0E5C13FB315F}"/>
              </a:ext>
            </a:extLst>
          </p:cNvPr>
          <p:cNvSpPr/>
          <p:nvPr/>
        </p:nvSpPr>
        <p:spPr>
          <a:xfrm rot="16200000" flipH="1">
            <a:off x="1943698" y="2675257"/>
            <a:ext cx="173492" cy="15765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34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レンガの壁&#10;&#10;低い精度で自動的に生成された説明">
            <a:extLst>
              <a:ext uri="{FF2B5EF4-FFF2-40B4-BE49-F238E27FC236}">
                <a16:creationId xmlns:a16="http://schemas.microsoft.com/office/drawing/2014/main" id="{10AF8D78-B7C1-487F-9103-2C115ACF7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25" y="4092361"/>
            <a:ext cx="3418080" cy="1703029"/>
          </a:xfrm>
          <a:prstGeom prst="rect">
            <a:avLst/>
          </a:prstGeom>
        </p:spPr>
      </p:pic>
      <p:pic>
        <p:nvPicPr>
          <p:cNvPr id="13" name="図 12" descr="建物, 人, 男, 立つ が含まれている画像&#10;&#10;自動的に生成された説明">
            <a:extLst>
              <a:ext uri="{FF2B5EF4-FFF2-40B4-BE49-F238E27FC236}">
                <a16:creationId xmlns:a16="http://schemas.microsoft.com/office/drawing/2014/main" id="{A6035741-C9B9-4BED-B020-294B7ADE3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1" y="4098492"/>
            <a:ext cx="3430531" cy="1709233"/>
          </a:xfrm>
          <a:prstGeom prst="rect">
            <a:avLst/>
          </a:prstGeom>
        </p:spPr>
      </p:pic>
      <p:pic>
        <p:nvPicPr>
          <p:cNvPr id="10" name="図 9" descr="レンガの壁&#10;&#10;低い精度で自動的に生成された説明">
            <a:extLst>
              <a:ext uri="{FF2B5EF4-FFF2-40B4-BE49-F238E27FC236}">
                <a16:creationId xmlns:a16="http://schemas.microsoft.com/office/drawing/2014/main" id="{7A05ADF6-5BE5-40A5-9C16-66155233C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88" y="1303400"/>
            <a:ext cx="3430531" cy="1709233"/>
          </a:xfrm>
          <a:prstGeom prst="rect">
            <a:avLst/>
          </a:prstGeom>
        </p:spPr>
      </p:pic>
      <p:pic>
        <p:nvPicPr>
          <p:cNvPr id="5" name="図 4" descr="建物, 立つ, 男, 持つ が含まれている画像&#10;&#10;自動的に生成された説明">
            <a:extLst>
              <a:ext uri="{FF2B5EF4-FFF2-40B4-BE49-F238E27FC236}">
                <a16:creationId xmlns:a16="http://schemas.microsoft.com/office/drawing/2014/main" id="{681B9DBD-7AE2-49EE-A7E9-60848BEF69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6" y="1303400"/>
            <a:ext cx="3430531" cy="1709233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BASF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13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test_ng_1938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70395" y="2665337"/>
            <a:ext cx="2943577" cy="338554"/>
            <a:chOff x="670395" y="2665845"/>
            <a:chExt cx="29435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703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test_ng_3785</a:t>
            </a:r>
            <a:endParaRPr kumimoji="1" lang="ja-JP" altLang="en-US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1EC767E-D8C5-4987-9920-1443A5F9F889}"/>
              </a:ext>
            </a:extLst>
          </p:cNvPr>
          <p:cNvGrpSpPr/>
          <p:nvPr/>
        </p:nvGrpSpPr>
        <p:grpSpPr>
          <a:xfrm>
            <a:off x="5028786" y="2665845"/>
            <a:ext cx="2930877" cy="338554"/>
            <a:chOff x="5041486" y="2653653"/>
            <a:chExt cx="2930877" cy="338554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58D4A0D-674C-4260-BAB8-7F1E80A9ED6D}"/>
                </a:ext>
              </a:extLst>
            </p:cNvPr>
            <p:cNvSpPr txBox="1"/>
            <p:nvPr/>
          </p:nvSpPr>
          <p:spPr>
            <a:xfrm>
              <a:off x="5041486" y="2653653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16996FD-0BD1-4471-A56C-BA7CAC7C7B1B}"/>
                </a:ext>
              </a:extLst>
            </p:cNvPr>
            <p:cNvSpPr txBox="1"/>
            <p:nvPr/>
          </p:nvSpPr>
          <p:spPr>
            <a:xfrm>
              <a:off x="6750554" y="2653653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test_ng_3800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604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test_ng_3806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052282" y="5435530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991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ぼやけた写真&#10;&#10;自動的に生成された説明">
            <a:extLst>
              <a:ext uri="{FF2B5EF4-FFF2-40B4-BE49-F238E27FC236}">
                <a16:creationId xmlns:a16="http://schemas.microsoft.com/office/drawing/2014/main" id="{603818DD-EB2C-4BE2-8BAB-CD6A2888F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41" y="610748"/>
            <a:ext cx="1375128" cy="1375128"/>
          </a:xfrm>
          <a:prstGeom prst="rect">
            <a:avLst/>
          </a:prstGeom>
        </p:spPr>
      </p:pic>
      <p:pic>
        <p:nvPicPr>
          <p:cNvPr id="14" name="図 13" descr="男, トリック, 若い, やってる が含まれている画像&#10;&#10;自動的に生成された説明">
            <a:extLst>
              <a:ext uri="{FF2B5EF4-FFF2-40B4-BE49-F238E27FC236}">
                <a16:creationId xmlns:a16="http://schemas.microsoft.com/office/drawing/2014/main" id="{01C8A4D9-21AA-455E-914E-4E8201A63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36" y="4663811"/>
            <a:ext cx="3418080" cy="1706474"/>
          </a:xfrm>
          <a:prstGeom prst="rect">
            <a:avLst/>
          </a:prstGeom>
        </p:spPr>
      </p:pic>
      <p:pic>
        <p:nvPicPr>
          <p:cNvPr id="11" name="図 10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91258B81-14F8-49B0-A5D1-90EFB9E39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5" y="4657595"/>
            <a:ext cx="3430531" cy="1712690"/>
          </a:xfrm>
          <a:prstGeom prst="rect">
            <a:avLst/>
          </a:prstGeom>
        </p:spPr>
      </p:pic>
      <p:pic>
        <p:nvPicPr>
          <p:cNvPr id="8" name="図 7" descr="石の壁の落書き&#10;&#10;低い精度で自動的に生成された説明">
            <a:extLst>
              <a:ext uri="{FF2B5EF4-FFF2-40B4-BE49-F238E27FC236}">
                <a16:creationId xmlns:a16="http://schemas.microsoft.com/office/drawing/2014/main" id="{20126F6A-75F4-4397-8A00-CB1354DCA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5" y="2487177"/>
            <a:ext cx="3418079" cy="1706473"/>
          </a:xfrm>
          <a:prstGeom prst="rect">
            <a:avLst/>
          </a:prstGeom>
        </p:spPr>
      </p:pic>
      <p:pic>
        <p:nvPicPr>
          <p:cNvPr id="4" name="図 3" descr="屋外, 男, 水, 立つ が含まれている画像&#10;&#10;自動的に生成された説明">
            <a:extLst>
              <a:ext uri="{FF2B5EF4-FFF2-40B4-BE49-F238E27FC236}">
                <a16:creationId xmlns:a16="http://schemas.microsoft.com/office/drawing/2014/main" id="{D6AB40B8-B341-45E2-874D-89A2FC1F6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46" y="2488354"/>
            <a:ext cx="3430531" cy="1712690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BASF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14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2117342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test_ng_1938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70395" y="3860153"/>
            <a:ext cx="2943577" cy="338554"/>
            <a:chOff x="670395" y="2665845"/>
            <a:chExt cx="29435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703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2087067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test_ng_3785</a:t>
            </a:r>
            <a:endParaRPr kumimoji="1" lang="ja-JP" altLang="en-US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1EC767E-D8C5-4987-9920-1443A5F9F889}"/>
              </a:ext>
            </a:extLst>
          </p:cNvPr>
          <p:cNvGrpSpPr/>
          <p:nvPr/>
        </p:nvGrpSpPr>
        <p:grpSpPr>
          <a:xfrm>
            <a:off x="5052282" y="3844428"/>
            <a:ext cx="2930877" cy="338554"/>
            <a:chOff x="5041486" y="2653653"/>
            <a:chExt cx="2930877" cy="338554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58D4A0D-674C-4260-BAB8-7F1E80A9ED6D}"/>
                </a:ext>
              </a:extLst>
            </p:cNvPr>
            <p:cNvSpPr txBox="1"/>
            <p:nvPr/>
          </p:nvSpPr>
          <p:spPr>
            <a:xfrm>
              <a:off x="5041486" y="2653653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16996FD-0BD1-4471-A56C-BA7CAC7C7B1B}"/>
                </a:ext>
              </a:extLst>
            </p:cNvPr>
            <p:cNvSpPr txBox="1"/>
            <p:nvPr/>
          </p:nvSpPr>
          <p:spPr>
            <a:xfrm>
              <a:off x="6750554" y="2653653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4267370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test_ng_3800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6021294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4287900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test_ng_3806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052282" y="5996362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364079-3FBF-4F08-BDD9-28791B5239FE}"/>
              </a:ext>
            </a:extLst>
          </p:cNvPr>
          <p:cNvSpPr txBox="1"/>
          <p:nvPr/>
        </p:nvSpPr>
        <p:spPr>
          <a:xfrm>
            <a:off x="274169" y="5065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差分画像</a:t>
            </a:r>
            <a:endParaRPr kumimoji="1" lang="ja-JP" altLang="en-US" sz="24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4F2DB25-EA8D-4AF4-A2A6-FDD30DAF6F7A}"/>
              </a:ext>
            </a:extLst>
          </p:cNvPr>
          <p:cNvSpPr txBox="1"/>
          <p:nvPr/>
        </p:nvSpPr>
        <p:spPr>
          <a:xfrm>
            <a:off x="3803712" y="53188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テンプレート画像</a:t>
            </a:r>
          </a:p>
        </p:txBody>
      </p:sp>
    </p:spTree>
    <p:extLst>
      <p:ext uri="{BB962C8B-B14F-4D97-AF65-F5344CB8AC3E}">
        <p14:creationId xmlns:p14="http://schemas.microsoft.com/office/powerpoint/2010/main" val="314628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スピーカーの時計&#10;&#10;低い精度で自動的に生成された説明">
            <a:extLst>
              <a:ext uri="{FF2B5EF4-FFF2-40B4-BE49-F238E27FC236}">
                <a16:creationId xmlns:a16="http://schemas.microsoft.com/office/drawing/2014/main" id="{B808CA93-8EE7-4831-AB1E-CC42FA99F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32" y="4336740"/>
            <a:ext cx="3947141" cy="1859033"/>
          </a:xfrm>
          <a:prstGeom prst="rect">
            <a:avLst/>
          </a:prstGeom>
        </p:spPr>
      </p:pic>
      <p:pic>
        <p:nvPicPr>
          <p:cNvPr id="13" name="図 12" descr="屋内, 探す, フロント, 座る が含まれている画像&#10;&#10;自動的に生成された説明">
            <a:extLst>
              <a:ext uri="{FF2B5EF4-FFF2-40B4-BE49-F238E27FC236}">
                <a16:creationId xmlns:a16="http://schemas.microsoft.com/office/drawing/2014/main" id="{0D1A5872-C0DE-4FCD-BB21-95DC4F1FC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34" y="1689204"/>
            <a:ext cx="3744624" cy="1859033"/>
          </a:xfrm>
          <a:prstGeom prst="rect">
            <a:avLst/>
          </a:prstGeom>
        </p:spPr>
      </p:pic>
      <p:pic>
        <p:nvPicPr>
          <p:cNvPr id="9" name="図 8" descr="機械の部品&#10;&#10;低い精度で自動的に生成された説明">
            <a:extLst>
              <a:ext uri="{FF2B5EF4-FFF2-40B4-BE49-F238E27FC236}">
                <a16:creationId xmlns:a16="http://schemas.microsoft.com/office/drawing/2014/main" id="{7C8100CD-94B1-45DE-AC80-D66AFC1BB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31" y="4336740"/>
            <a:ext cx="3744624" cy="1872312"/>
          </a:xfrm>
          <a:prstGeom prst="rect">
            <a:avLst/>
          </a:prstGeom>
        </p:spPr>
      </p:pic>
      <p:pic>
        <p:nvPicPr>
          <p:cNvPr id="6" name="図 5" descr="機械の部品&#10;&#10;低い精度で自動的に生成された説明">
            <a:extLst>
              <a:ext uri="{FF2B5EF4-FFF2-40B4-BE49-F238E27FC236}">
                <a16:creationId xmlns:a16="http://schemas.microsoft.com/office/drawing/2014/main" id="{C2B235C5-7971-4CD8-9522-7D25540054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9" y="1689205"/>
            <a:ext cx="3744624" cy="1858970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NIV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15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1121079" y="813054"/>
            <a:ext cx="2023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Training Data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F7B34A-048C-49A7-8FC8-37656D3461AD}"/>
              </a:ext>
            </a:extLst>
          </p:cNvPr>
          <p:cNvSpPr txBox="1"/>
          <p:nvPr/>
        </p:nvSpPr>
        <p:spPr>
          <a:xfrm>
            <a:off x="5942419" y="813054"/>
            <a:ext cx="148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Test Data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B47AD3C-F095-43AB-A56B-B8F02A6CF3CB}"/>
              </a:ext>
            </a:extLst>
          </p:cNvPr>
          <p:cNvSpPr txBox="1"/>
          <p:nvPr/>
        </p:nvSpPr>
        <p:spPr>
          <a:xfrm>
            <a:off x="4988637" y="1293479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O</a:t>
            </a:r>
            <a:r>
              <a:rPr lang="en-US" altLang="ja-JP" sz="2000" dirty="0"/>
              <a:t>K </a:t>
            </a:r>
            <a:r>
              <a:rPr kumimoji="1" lang="en-US" altLang="ja-JP" sz="2000" dirty="0"/>
              <a:t>(20 images)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11984EF-3622-4BFE-AE2C-D81CBD9D1FBA}"/>
              </a:ext>
            </a:extLst>
          </p:cNvPr>
          <p:cNvSpPr txBox="1"/>
          <p:nvPr/>
        </p:nvSpPr>
        <p:spPr>
          <a:xfrm>
            <a:off x="537932" y="1293479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OK (100 images)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6502AAF-9AC5-4C4F-A2B9-6ADD3169097E}"/>
              </a:ext>
            </a:extLst>
          </p:cNvPr>
          <p:cNvSpPr txBox="1"/>
          <p:nvPr/>
        </p:nvSpPr>
        <p:spPr>
          <a:xfrm>
            <a:off x="537932" y="3961626"/>
            <a:ext cx="1661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NG </a:t>
            </a:r>
            <a:r>
              <a:rPr kumimoji="1" lang="en-US" altLang="ja-JP" sz="2000" dirty="0"/>
              <a:t>(</a:t>
            </a:r>
            <a:r>
              <a:rPr lang="en-US" altLang="ja-JP" sz="2000" dirty="0"/>
              <a:t>100</a:t>
            </a:r>
            <a:r>
              <a:rPr kumimoji="1" lang="en-US" altLang="ja-JP" sz="2000" dirty="0"/>
              <a:t>× 2)</a:t>
            </a:r>
            <a:endParaRPr kumimoji="1" lang="ja-JP" altLang="en-US" sz="2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6478E99-06A1-4B5C-A004-17B253964AB7}"/>
              </a:ext>
            </a:extLst>
          </p:cNvPr>
          <p:cNvSpPr txBox="1"/>
          <p:nvPr/>
        </p:nvSpPr>
        <p:spPr>
          <a:xfrm>
            <a:off x="4988637" y="3961626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NG </a:t>
            </a:r>
            <a:r>
              <a:rPr kumimoji="1" lang="en-US" altLang="ja-JP" sz="2000" dirty="0"/>
              <a:t>(1</a:t>
            </a:r>
            <a:r>
              <a:rPr lang="en-US" altLang="ja-JP" sz="2000" dirty="0"/>
              <a:t>0</a:t>
            </a:r>
            <a:r>
              <a:rPr kumimoji="1" lang="en-US" altLang="ja-JP" sz="2000" dirty="0"/>
              <a:t> images)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46782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42C73251-8D6B-4515-ACC2-E3D5FEA56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929" y="1802056"/>
            <a:ext cx="1584789" cy="1584789"/>
          </a:xfrm>
          <a:prstGeom prst="rect">
            <a:avLst/>
          </a:prstGeom>
        </p:spPr>
      </p:pic>
      <p:pic>
        <p:nvPicPr>
          <p:cNvPr id="6" name="図 5" descr="時計, 石 が含まれている画像&#10;&#10;自動的に生成された説明">
            <a:extLst>
              <a:ext uri="{FF2B5EF4-FFF2-40B4-BE49-F238E27FC236}">
                <a16:creationId xmlns:a16="http://schemas.microsoft.com/office/drawing/2014/main" id="{140A1BD8-D855-4BAB-8FBF-1E58B5F02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437" y="1808840"/>
            <a:ext cx="1590728" cy="1576588"/>
          </a:xfrm>
          <a:prstGeom prst="rect">
            <a:avLst/>
          </a:prstGeom>
        </p:spPr>
      </p:pic>
      <p:pic>
        <p:nvPicPr>
          <p:cNvPr id="4" name="図 3" descr="グラフ, 棒グラフ&#10;&#10;自動的に生成された説明">
            <a:extLst>
              <a:ext uri="{FF2B5EF4-FFF2-40B4-BE49-F238E27FC236}">
                <a16:creationId xmlns:a16="http://schemas.microsoft.com/office/drawing/2014/main" id="{3BC639EE-9290-47C6-AD9C-40D2BF9D26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" t="5028" r="17467"/>
          <a:stretch/>
        </p:blipFill>
        <p:spPr>
          <a:xfrm>
            <a:off x="4114393" y="3876189"/>
            <a:ext cx="4232933" cy="2588039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NIV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16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83B6CD1-C9A7-43F3-9314-61EC0AB35566}"/>
              </a:ext>
            </a:extLst>
          </p:cNvPr>
          <p:cNvGrpSpPr/>
          <p:nvPr/>
        </p:nvGrpSpPr>
        <p:grpSpPr>
          <a:xfrm>
            <a:off x="3364154" y="1802317"/>
            <a:ext cx="2548436" cy="1626683"/>
            <a:chOff x="1871696" y="1507841"/>
            <a:chExt cx="2584704" cy="1649833"/>
          </a:xfrm>
        </p:grpSpPr>
        <p:sp>
          <p:nvSpPr>
            <p:cNvPr id="7" name="台形 6">
              <a:extLst>
                <a:ext uri="{FF2B5EF4-FFF2-40B4-BE49-F238E27FC236}">
                  <a16:creationId xmlns:a16="http://schemas.microsoft.com/office/drawing/2014/main" id="{C76C6137-FC78-46D3-AB98-A7419458CE22}"/>
                </a:ext>
              </a:extLst>
            </p:cNvPr>
            <p:cNvSpPr/>
            <p:nvPr/>
          </p:nvSpPr>
          <p:spPr>
            <a:xfrm rot="5400000">
              <a:off x="1694912" y="1688538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台形 15">
              <a:extLst>
                <a:ext uri="{FF2B5EF4-FFF2-40B4-BE49-F238E27FC236}">
                  <a16:creationId xmlns:a16="http://schemas.microsoft.com/office/drawing/2014/main" id="{BF3366FA-2FB9-40E1-A34A-18BB8077B4DD}"/>
                </a:ext>
              </a:extLst>
            </p:cNvPr>
            <p:cNvSpPr/>
            <p:nvPr/>
          </p:nvSpPr>
          <p:spPr>
            <a:xfrm rot="16200000" flipH="1">
              <a:off x="2987264" y="1684625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19EFDE-EF9A-42D4-899C-1B440E4C531C}"/>
              </a:ext>
            </a:extLst>
          </p:cNvPr>
          <p:cNvSpPr txBox="1"/>
          <p:nvPr/>
        </p:nvSpPr>
        <p:spPr>
          <a:xfrm>
            <a:off x="839968" y="1397289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Input image (normal)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7005D53-5897-4B78-B16D-734E804B6C48}"/>
              </a:ext>
            </a:extLst>
          </p:cNvPr>
          <p:cNvSpPr txBox="1"/>
          <p:nvPr/>
        </p:nvSpPr>
        <p:spPr>
          <a:xfrm>
            <a:off x="3364154" y="2416000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CAE (VGG16 based)</a:t>
            </a:r>
            <a:endParaRPr kumimoji="1" lang="ja-JP" altLang="en-US" sz="2000" dirty="0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3B185299-862D-4F2F-A7D2-21FC5198E387}"/>
              </a:ext>
            </a:extLst>
          </p:cNvPr>
          <p:cNvSpPr/>
          <p:nvPr/>
        </p:nvSpPr>
        <p:spPr>
          <a:xfrm>
            <a:off x="2867882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5DB8C7BC-A6AA-4E5D-9B48-2A567F5719A9}"/>
              </a:ext>
            </a:extLst>
          </p:cNvPr>
          <p:cNvSpPr/>
          <p:nvPr/>
        </p:nvSpPr>
        <p:spPr>
          <a:xfrm>
            <a:off x="5946309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D907537-487F-41C1-B404-2F258CBB0CEF}"/>
              </a:ext>
            </a:extLst>
          </p:cNvPr>
          <p:cNvSpPr txBox="1"/>
          <p:nvPr/>
        </p:nvSpPr>
        <p:spPr>
          <a:xfrm>
            <a:off x="6385010" y="1396676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Output</a:t>
            </a:r>
            <a:r>
              <a:rPr kumimoji="1" lang="en-US" altLang="ja-JP" sz="2000" dirty="0"/>
              <a:t> image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2CD2B29-217A-42BB-AA5F-8FA894A1C716}"/>
              </a:ext>
            </a:extLst>
          </p:cNvPr>
          <p:cNvSpPr txBox="1"/>
          <p:nvPr/>
        </p:nvSpPr>
        <p:spPr>
          <a:xfrm>
            <a:off x="839968" y="935011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Training</a:t>
            </a:r>
            <a:endParaRPr kumimoji="1" lang="ja-JP" altLang="en-US" sz="2400" dirty="0"/>
          </a:p>
        </p:txBody>
      </p:sp>
      <p:graphicFrame>
        <p:nvGraphicFramePr>
          <p:cNvPr id="42" name="表 42">
            <a:extLst>
              <a:ext uri="{FF2B5EF4-FFF2-40B4-BE49-F238E27FC236}">
                <a16:creationId xmlns:a16="http://schemas.microsoft.com/office/drawing/2014/main" id="{FBDB198E-C471-4A73-8DBB-B72FEA02F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405941"/>
              </p:ext>
            </p:extLst>
          </p:nvPr>
        </p:nvGraphicFramePr>
        <p:xfrm>
          <a:off x="796674" y="3948132"/>
          <a:ext cx="2590786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413">
                  <a:extLst>
                    <a:ext uri="{9D8B030D-6E8A-4147-A177-3AD203B41FA5}">
                      <a16:colId xmlns:a16="http://schemas.microsoft.com/office/drawing/2014/main" val="1057723365"/>
                    </a:ext>
                  </a:extLst>
                </a:gridCol>
                <a:gridCol w="770373">
                  <a:extLst>
                    <a:ext uri="{9D8B030D-6E8A-4147-A177-3AD203B41FA5}">
                      <a16:colId xmlns:a16="http://schemas.microsoft.com/office/drawing/2014/main" val="428840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29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Max Epoch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6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Mini Bach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100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50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Initial learning rate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20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59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period 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29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factor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0.9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179002"/>
                  </a:ext>
                </a:extLst>
              </a:tr>
            </a:tbl>
          </a:graphicData>
        </a:graphic>
      </p:graphicFrame>
      <p:sp>
        <p:nvSpPr>
          <p:cNvPr id="25" name="右中かっこ 24">
            <a:extLst>
              <a:ext uri="{FF2B5EF4-FFF2-40B4-BE49-F238E27FC236}">
                <a16:creationId xmlns:a16="http://schemas.microsoft.com/office/drawing/2014/main" id="{0ADA63CF-69F4-45F2-A29B-FD65BBF6DC02}"/>
              </a:ext>
            </a:extLst>
          </p:cNvPr>
          <p:cNvSpPr/>
          <p:nvPr/>
        </p:nvSpPr>
        <p:spPr>
          <a:xfrm flipH="1">
            <a:off x="1068568" y="1803820"/>
            <a:ext cx="173492" cy="15729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9E114EB-0879-4481-899F-6927441A8E92}"/>
              </a:ext>
            </a:extLst>
          </p:cNvPr>
          <p:cNvSpPr txBox="1"/>
          <p:nvPr/>
        </p:nvSpPr>
        <p:spPr>
          <a:xfrm rot="16200000">
            <a:off x="652581" y="2456927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4367DB3-EAD8-44D2-9558-A234B838C502}"/>
              </a:ext>
            </a:extLst>
          </p:cNvPr>
          <p:cNvSpPr txBox="1"/>
          <p:nvPr/>
        </p:nvSpPr>
        <p:spPr>
          <a:xfrm>
            <a:off x="1781254" y="3583184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8" name="右中かっこ 27">
            <a:extLst>
              <a:ext uri="{FF2B5EF4-FFF2-40B4-BE49-F238E27FC236}">
                <a16:creationId xmlns:a16="http://schemas.microsoft.com/office/drawing/2014/main" id="{0E5A1546-3355-4C6B-AEDE-0E5C13FB315F}"/>
              </a:ext>
            </a:extLst>
          </p:cNvPr>
          <p:cNvSpPr/>
          <p:nvPr/>
        </p:nvSpPr>
        <p:spPr>
          <a:xfrm rot="16200000" flipH="1">
            <a:off x="1943698" y="2675257"/>
            <a:ext cx="173492" cy="15765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4000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スピーカー, 座る, ボール が含まれている画像&#10;&#10;自動的に生成された説明">
            <a:extLst>
              <a:ext uri="{FF2B5EF4-FFF2-40B4-BE49-F238E27FC236}">
                <a16:creationId xmlns:a16="http://schemas.microsoft.com/office/drawing/2014/main" id="{5D051D81-6307-4F36-B782-8448FAD6E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84" y="4098490"/>
            <a:ext cx="3430531" cy="1709233"/>
          </a:xfrm>
          <a:prstGeom prst="rect">
            <a:avLst/>
          </a:prstGeom>
        </p:spPr>
      </p:pic>
      <p:pic>
        <p:nvPicPr>
          <p:cNvPr id="11" name="図 10" descr="スピーカー, 座る, テーブル, 記号 が含まれている画像&#10;&#10;自動的に生成された説明">
            <a:extLst>
              <a:ext uri="{FF2B5EF4-FFF2-40B4-BE49-F238E27FC236}">
                <a16:creationId xmlns:a16="http://schemas.microsoft.com/office/drawing/2014/main" id="{26CD16B6-689D-486E-8CEB-B34450067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1" y="4098491"/>
            <a:ext cx="3430531" cy="1709233"/>
          </a:xfrm>
          <a:prstGeom prst="rect">
            <a:avLst/>
          </a:prstGeom>
        </p:spPr>
      </p:pic>
      <p:pic>
        <p:nvPicPr>
          <p:cNvPr id="8" name="図 7" descr="座る, スピーカー が含まれている画像&#10;&#10;自動的に生成された説明">
            <a:extLst>
              <a:ext uri="{FF2B5EF4-FFF2-40B4-BE49-F238E27FC236}">
                <a16:creationId xmlns:a16="http://schemas.microsoft.com/office/drawing/2014/main" id="{CB06360C-39E7-40AD-9E4D-32AE3D490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07" y="1305819"/>
            <a:ext cx="3430531" cy="1709233"/>
          </a:xfrm>
          <a:prstGeom prst="rect">
            <a:avLst/>
          </a:prstGeom>
        </p:spPr>
      </p:pic>
      <p:pic>
        <p:nvPicPr>
          <p:cNvPr id="4" name="図 3" descr="スピーカー, 座る, 古い, 時計 が含まれている画像&#10;&#10;自動的に生成された説明">
            <a:extLst>
              <a:ext uri="{FF2B5EF4-FFF2-40B4-BE49-F238E27FC236}">
                <a16:creationId xmlns:a16="http://schemas.microsoft.com/office/drawing/2014/main" id="{B27C2C4D-0ECE-4BD8-9C4C-6FECDF9BBA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0" y="1303400"/>
            <a:ext cx="3430532" cy="1709233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NIV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17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</a:t>
            </a:r>
            <a:r>
              <a:rPr lang="en-US" altLang="ja-JP" sz="2000" dirty="0"/>
              <a:t>2_1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70395" y="2665337"/>
            <a:ext cx="2943577" cy="338554"/>
            <a:chOff x="670395" y="2665845"/>
            <a:chExt cx="29435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703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</a:t>
            </a:r>
            <a:r>
              <a:rPr lang="en-US" altLang="ja-JP" sz="2000" dirty="0"/>
              <a:t>4_1</a:t>
            </a:r>
            <a:endParaRPr kumimoji="1" lang="ja-JP" altLang="en-US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1EC767E-D8C5-4987-9920-1443A5F9F889}"/>
              </a:ext>
            </a:extLst>
          </p:cNvPr>
          <p:cNvGrpSpPr/>
          <p:nvPr/>
        </p:nvGrpSpPr>
        <p:grpSpPr>
          <a:xfrm>
            <a:off x="5028786" y="2665845"/>
            <a:ext cx="2930877" cy="338554"/>
            <a:chOff x="5041486" y="2653653"/>
            <a:chExt cx="2930877" cy="338554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58D4A0D-674C-4260-BAB8-7F1E80A9ED6D}"/>
                </a:ext>
              </a:extLst>
            </p:cNvPr>
            <p:cNvSpPr txBox="1"/>
            <p:nvPr/>
          </p:nvSpPr>
          <p:spPr>
            <a:xfrm>
              <a:off x="5041486" y="2653653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16996FD-0BD1-4471-A56C-BA7CAC7C7B1B}"/>
                </a:ext>
              </a:extLst>
            </p:cNvPr>
            <p:cNvSpPr txBox="1"/>
            <p:nvPr/>
          </p:nvSpPr>
          <p:spPr>
            <a:xfrm>
              <a:off x="6750554" y="2653653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test_ng_5_1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70903" y="5448270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test_ng_8_1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052282" y="5447722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55966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屋内, ipod, ボール, 座る が含まれている画像&#10;&#10;自動的に生成された説明">
            <a:extLst>
              <a:ext uri="{FF2B5EF4-FFF2-40B4-BE49-F238E27FC236}">
                <a16:creationId xmlns:a16="http://schemas.microsoft.com/office/drawing/2014/main" id="{F7892CE5-1BFA-44C1-993C-46EAE584B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40" y="606838"/>
            <a:ext cx="1375128" cy="1375128"/>
          </a:xfrm>
          <a:prstGeom prst="rect">
            <a:avLst/>
          </a:prstGeom>
        </p:spPr>
      </p:pic>
      <p:pic>
        <p:nvPicPr>
          <p:cNvPr id="17" name="図 16" descr="スピーカー, 写真, 座る, 暗い が含まれている画像&#10;&#10;自動的に生成された説明">
            <a:extLst>
              <a:ext uri="{FF2B5EF4-FFF2-40B4-BE49-F238E27FC236}">
                <a16:creationId xmlns:a16="http://schemas.microsoft.com/office/drawing/2014/main" id="{915CC05F-A24A-4DF4-A30A-F2EB464A1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770" y="4651694"/>
            <a:ext cx="3418466" cy="1709233"/>
          </a:xfrm>
          <a:prstGeom prst="rect">
            <a:avLst/>
          </a:prstGeom>
        </p:spPr>
      </p:pic>
      <p:pic>
        <p:nvPicPr>
          <p:cNvPr id="15" name="図 14" descr="スピーカーの拡大写真&#10;&#10;低い精度で自動的に生成された説明">
            <a:extLst>
              <a:ext uri="{FF2B5EF4-FFF2-40B4-BE49-F238E27FC236}">
                <a16:creationId xmlns:a16="http://schemas.microsoft.com/office/drawing/2014/main" id="{BE24CA38-CD66-4875-BB1B-71FE591E4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3" y="4647130"/>
            <a:ext cx="3423826" cy="1711913"/>
          </a:xfrm>
          <a:prstGeom prst="rect">
            <a:avLst/>
          </a:prstGeom>
        </p:spPr>
      </p:pic>
      <p:pic>
        <p:nvPicPr>
          <p:cNvPr id="12" name="図 11" descr="スピーカー, 電車 が含まれている画像&#10;&#10;自動的に生成された説明">
            <a:extLst>
              <a:ext uri="{FF2B5EF4-FFF2-40B4-BE49-F238E27FC236}">
                <a16:creationId xmlns:a16="http://schemas.microsoft.com/office/drawing/2014/main" id="{092EAE28-B82F-4C0B-9824-C6718E9085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750" y="2473234"/>
            <a:ext cx="3418466" cy="1709233"/>
          </a:xfrm>
          <a:prstGeom prst="rect">
            <a:avLst/>
          </a:prstGeom>
        </p:spPr>
      </p:pic>
      <p:pic>
        <p:nvPicPr>
          <p:cNvPr id="9" name="図 8" descr="スピーカー, 写真, 座る, 顔 が含まれている画像&#10;&#10;自動的に生成された説明">
            <a:extLst>
              <a:ext uri="{FF2B5EF4-FFF2-40B4-BE49-F238E27FC236}">
                <a16:creationId xmlns:a16="http://schemas.microsoft.com/office/drawing/2014/main" id="{2FAAD62E-9811-404F-A2DB-965D4DEE19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97" y="2473234"/>
            <a:ext cx="3430532" cy="1715266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NIV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18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2105150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</a:t>
            </a:r>
            <a:r>
              <a:rPr lang="en-US" altLang="ja-JP" sz="2000" dirty="0"/>
              <a:t>2_1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70395" y="3835769"/>
            <a:ext cx="2943577" cy="338554"/>
            <a:chOff x="670395" y="2665845"/>
            <a:chExt cx="29435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703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2074875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</a:t>
            </a:r>
            <a:r>
              <a:rPr lang="en-US" altLang="ja-JP" sz="2000" dirty="0"/>
              <a:t>4_1</a:t>
            </a:r>
            <a:endParaRPr kumimoji="1" lang="ja-JP" altLang="en-US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1EC767E-D8C5-4987-9920-1443A5F9F889}"/>
              </a:ext>
            </a:extLst>
          </p:cNvPr>
          <p:cNvGrpSpPr/>
          <p:nvPr/>
        </p:nvGrpSpPr>
        <p:grpSpPr>
          <a:xfrm>
            <a:off x="5028786" y="3836277"/>
            <a:ext cx="2930877" cy="338554"/>
            <a:chOff x="5041486" y="2653653"/>
            <a:chExt cx="2930877" cy="338554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58D4A0D-674C-4260-BAB8-7F1E80A9ED6D}"/>
                </a:ext>
              </a:extLst>
            </p:cNvPr>
            <p:cNvSpPr txBox="1"/>
            <p:nvPr/>
          </p:nvSpPr>
          <p:spPr>
            <a:xfrm>
              <a:off x="5041486" y="2653653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16996FD-0BD1-4471-A56C-BA7CAC7C7B1B}"/>
                </a:ext>
              </a:extLst>
            </p:cNvPr>
            <p:cNvSpPr txBox="1"/>
            <p:nvPr/>
          </p:nvSpPr>
          <p:spPr>
            <a:xfrm>
              <a:off x="6750554" y="2653653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4267370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test_ng_5_1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70903" y="600910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4287900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test_ng_8_1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052282" y="6008554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3E46E1C-9927-40E1-BCA5-D4E96164B9B2}"/>
              </a:ext>
            </a:extLst>
          </p:cNvPr>
          <p:cNvSpPr txBox="1"/>
          <p:nvPr/>
        </p:nvSpPr>
        <p:spPr>
          <a:xfrm>
            <a:off x="274169" y="5065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差分画像</a:t>
            </a:r>
            <a:endParaRPr kumimoji="1" lang="ja-JP" altLang="en-US" sz="2400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C0B3584-53CF-4C76-97C3-CF8F465A6A83}"/>
              </a:ext>
            </a:extLst>
          </p:cNvPr>
          <p:cNvSpPr txBox="1"/>
          <p:nvPr/>
        </p:nvSpPr>
        <p:spPr>
          <a:xfrm>
            <a:off x="3803712" y="53188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テンプレート画像</a:t>
            </a:r>
          </a:p>
        </p:txBody>
      </p:sp>
    </p:spTree>
    <p:extLst>
      <p:ext uri="{BB962C8B-B14F-4D97-AF65-F5344CB8AC3E}">
        <p14:creationId xmlns:p14="http://schemas.microsoft.com/office/powerpoint/2010/main" val="3800199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NIV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19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3E46E1C-9927-40E1-BCA5-D4E96164B9B2}"/>
              </a:ext>
            </a:extLst>
          </p:cNvPr>
          <p:cNvSpPr txBox="1"/>
          <p:nvPr/>
        </p:nvSpPr>
        <p:spPr>
          <a:xfrm>
            <a:off x="274169" y="506519"/>
            <a:ext cx="3327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差分画像を</a:t>
            </a:r>
            <a:r>
              <a:rPr kumimoji="1" lang="ja-JP" altLang="en-US" sz="2400" dirty="0"/>
              <a:t>用いて訓練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E4AB87E-0BAA-416D-8760-78276C223E61}"/>
              </a:ext>
            </a:extLst>
          </p:cNvPr>
          <p:cNvSpPr txBox="1"/>
          <p:nvPr/>
        </p:nvSpPr>
        <p:spPr>
          <a:xfrm>
            <a:off x="839968" y="872865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Training</a:t>
            </a:r>
            <a:endParaRPr kumimoji="1" lang="ja-JP" altLang="en-US" sz="2400" dirty="0"/>
          </a:p>
        </p:txBody>
      </p:sp>
      <p:pic>
        <p:nvPicPr>
          <p:cNvPr id="3" name="図 2" descr="探す, 異なる, 座る, 立つ が含まれている画像&#10;&#10;自動的に生成された説明">
            <a:extLst>
              <a:ext uri="{FF2B5EF4-FFF2-40B4-BE49-F238E27FC236}">
                <a16:creationId xmlns:a16="http://schemas.microsoft.com/office/drawing/2014/main" id="{F33E2363-D129-48A9-873F-AC87C2E025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34"/>
          <a:stretch/>
        </p:blipFill>
        <p:spPr>
          <a:xfrm>
            <a:off x="2010656" y="1598310"/>
            <a:ext cx="2924164" cy="662331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4E0A95-CEA9-472B-A90E-BA336B6714EE}"/>
              </a:ext>
            </a:extLst>
          </p:cNvPr>
          <p:cNvSpPr txBox="1"/>
          <p:nvPr/>
        </p:nvSpPr>
        <p:spPr>
          <a:xfrm>
            <a:off x="1430726" y="1756808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OK</a:t>
            </a:r>
            <a:endParaRPr kumimoji="1" lang="ja-JP" altLang="en-US" sz="2000" dirty="0"/>
          </a:p>
        </p:txBody>
      </p:sp>
      <p:pic>
        <p:nvPicPr>
          <p:cNvPr id="5" name="図 4" descr="異なる が含まれている画像&#10;&#10;自動的に生成された説明">
            <a:extLst>
              <a:ext uri="{FF2B5EF4-FFF2-40B4-BE49-F238E27FC236}">
                <a16:creationId xmlns:a16="http://schemas.microsoft.com/office/drawing/2014/main" id="{B81132F8-E695-473B-8D30-CE83DE767B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33"/>
          <a:stretch/>
        </p:blipFill>
        <p:spPr>
          <a:xfrm>
            <a:off x="2010656" y="2310002"/>
            <a:ext cx="2924164" cy="656243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F0555F8-576E-4C25-B6BC-3E380956D4D4}"/>
              </a:ext>
            </a:extLst>
          </p:cNvPr>
          <p:cNvSpPr txBox="1"/>
          <p:nvPr/>
        </p:nvSpPr>
        <p:spPr>
          <a:xfrm>
            <a:off x="1423513" y="2436485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NG</a:t>
            </a:r>
            <a:endParaRPr kumimoji="1" lang="ja-JP" altLang="en-US" sz="2000" dirty="0"/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BFEB989E-D23E-4249-A83B-B1BB951700A5}"/>
              </a:ext>
            </a:extLst>
          </p:cNvPr>
          <p:cNvSpPr/>
          <p:nvPr/>
        </p:nvSpPr>
        <p:spPr>
          <a:xfrm>
            <a:off x="5090181" y="1956863"/>
            <a:ext cx="612558" cy="607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D04DA41-7E9B-4E4E-BF0D-C4138A262F62}"/>
              </a:ext>
            </a:extLst>
          </p:cNvPr>
          <p:cNvGrpSpPr/>
          <p:nvPr/>
        </p:nvGrpSpPr>
        <p:grpSpPr>
          <a:xfrm>
            <a:off x="5790347" y="1598311"/>
            <a:ext cx="1125629" cy="1367935"/>
            <a:chOff x="5089011" y="1654742"/>
            <a:chExt cx="1125629" cy="1367935"/>
          </a:xfrm>
        </p:grpSpPr>
        <p:sp>
          <p:nvSpPr>
            <p:cNvPr id="34" name="台形 33">
              <a:extLst>
                <a:ext uri="{FF2B5EF4-FFF2-40B4-BE49-F238E27FC236}">
                  <a16:creationId xmlns:a16="http://schemas.microsoft.com/office/drawing/2014/main" id="{74443805-0943-4137-B487-B0E380549685}"/>
                </a:ext>
              </a:extLst>
            </p:cNvPr>
            <p:cNvSpPr/>
            <p:nvPr/>
          </p:nvSpPr>
          <p:spPr>
            <a:xfrm rot="5400000">
              <a:off x="4975100" y="1813043"/>
              <a:ext cx="1367935" cy="1051333"/>
            </a:xfrm>
            <a:prstGeom prst="trapezoid">
              <a:avLst>
                <a:gd name="adj" fmla="val 3836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5E5F847F-5C3B-4EF4-8EAB-21236C4ADEB9}"/>
                </a:ext>
              </a:extLst>
            </p:cNvPr>
            <p:cNvSpPr txBox="1"/>
            <p:nvPr/>
          </p:nvSpPr>
          <p:spPr>
            <a:xfrm>
              <a:off x="5089011" y="2107876"/>
              <a:ext cx="1125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 err="1"/>
                <a:t>sssNet</a:t>
              </a:r>
              <a:endParaRPr kumimoji="1" lang="ja-JP" altLang="en-US" sz="2400" dirty="0"/>
            </a:p>
          </p:txBody>
        </p:sp>
      </p:grpSp>
      <p:graphicFrame>
        <p:nvGraphicFramePr>
          <p:cNvPr id="38" name="表 42">
            <a:extLst>
              <a:ext uri="{FF2B5EF4-FFF2-40B4-BE49-F238E27FC236}">
                <a16:creationId xmlns:a16="http://schemas.microsoft.com/office/drawing/2014/main" id="{89E19CF6-F57E-4656-8B64-BFCA8057F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261308"/>
              </p:ext>
            </p:extLst>
          </p:nvPr>
        </p:nvGraphicFramePr>
        <p:xfrm>
          <a:off x="580680" y="3846432"/>
          <a:ext cx="281001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413">
                  <a:extLst>
                    <a:ext uri="{9D8B030D-6E8A-4147-A177-3AD203B41FA5}">
                      <a16:colId xmlns:a16="http://schemas.microsoft.com/office/drawing/2014/main" val="1057723365"/>
                    </a:ext>
                  </a:extLst>
                </a:gridCol>
                <a:gridCol w="989599">
                  <a:extLst>
                    <a:ext uri="{9D8B030D-6E8A-4147-A177-3AD203B41FA5}">
                      <a16:colId xmlns:a16="http://schemas.microsoft.com/office/drawing/2014/main" val="428840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29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Max Epoch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6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Mini Bach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32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50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Initial learning rate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0.0001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590738"/>
                  </a:ext>
                </a:extLst>
              </a:tr>
            </a:tbl>
          </a:graphicData>
        </a:graphic>
      </p:graphicFrame>
      <p:pic>
        <p:nvPicPr>
          <p:cNvPr id="18" name="図 17" descr="グラフ, テーブル&#10;&#10;自動的に生成された説明">
            <a:extLst>
              <a:ext uri="{FF2B5EF4-FFF2-40B4-BE49-F238E27FC236}">
                <a16:creationId xmlns:a16="http://schemas.microsoft.com/office/drawing/2014/main" id="{1A75742C-1F7E-4274-BD06-4494300AF1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" t="4593" r="17778" b="1443"/>
          <a:stretch/>
        </p:blipFill>
        <p:spPr>
          <a:xfrm>
            <a:off x="4103990" y="3419380"/>
            <a:ext cx="4708099" cy="28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NUTS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2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957212" y="1060704"/>
            <a:ext cx="2023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Training Data</a:t>
            </a:r>
            <a:endParaRPr kumimoji="1" lang="ja-JP" altLang="en-US" sz="2400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E15ABA88-2907-466E-8345-6825867CF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5" y="1909456"/>
            <a:ext cx="3353273" cy="277729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F7B34A-048C-49A7-8FC8-37656D3461AD}"/>
              </a:ext>
            </a:extLst>
          </p:cNvPr>
          <p:cNvSpPr txBox="1"/>
          <p:nvPr/>
        </p:nvSpPr>
        <p:spPr>
          <a:xfrm>
            <a:off x="5730380" y="1060704"/>
            <a:ext cx="148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Test Data</a:t>
            </a:r>
            <a:endParaRPr kumimoji="1" lang="ja-JP" altLang="en-US" sz="2400" dirty="0"/>
          </a:p>
        </p:txBody>
      </p:sp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FD6B47A-C9D6-45F9-AAA3-AD523A052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263" y="5280602"/>
            <a:ext cx="3353273" cy="88900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F69C160-4B26-4917-80C3-005B10447082}"/>
              </a:ext>
            </a:extLst>
          </p:cNvPr>
          <p:cNvSpPr txBox="1"/>
          <p:nvPr/>
        </p:nvSpPr>
        <p:spPr>
          <a:xfrm>
            <a:off x="5079981" y="4916762"/>
            <a:ext cx="2464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Anomaly (4 images)</a:t>
            </a:r>
            <a:endParaRPr kumimoji="1" lang="ja-JP" altLang="en-US" sz="2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B47AD3C-F095-43AB-A56B-B8F02A6CF3CB}"/>
              </a:ext>
            </a:extLst>
          </p:cNvPr>
          <p:cNvSpPr txBox="1"/>
          <p:nvPr/>
        </p:nvSpPr>
        <p:spPr>
          <a:xfrm>
            <a:off x="5079981" y="1541129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</a:t>
            </a:r>
            <a:r>
              <a:rPr kumimoji="1" lang="en-US" altLang="ja-JP" sz="2000" dirty="0"/>
              <a:t>ormal (96 images)</a:t>
            </a:r>
            <a:endParaRPr kumimoji="1" lang="ja-JP" altLang="en-US" sz="20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892BC7D-5FF3-44DE-9426-8C4DDB42E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263" y="1909455"/>
            <a:ext cx="3391817" cy="277730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11984EF-3622-4BFE-AE2C-D81CBD9D1FBA}"/>
              </a:ext>
            </a:extLst>
          </p:cNvPr>
          <p:cNvSpPr txBox="1"/>
          <p:nvPr/>
        </p:nvSpPr>
        <p:spPr>
          <a:xfrm>
            <a:off x="374065" y="1541129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</a:t>
            </a:r>
            <a:r>
              <a:rPr kumimoji="1" lang="en-US" altLang="ja-JP" sz="2000" dirty="0"/>
              <a:t>ormal (100 images)</a:t>
            </a:r>
            <a:endParaRPr kumimoji="1" lang="ja-JP" alt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248960BF-D44E-40B7-9390-F3A32504C4B7}"/>
              </a:ext>
            </a:extLst>
          </p:cNvPr>
          <p:cNvSpPr/>
          <p:nvPr/>
        </p:nvSpPr>
        <p:spPr>
          <a:xfrm>
            <a:off x="431800" y="1257300"/>
            <a:ext cx="8153400" cy="5143500"/>
          </a:xfrm>
          <a:custGeom>
            <a:avLst/>
            <a:gdLst>
              <a:gd name="connsiteX0" fmla="*/ 0 w 8153400"/>
              <a:gd name="connsiteY0" fmla="*/ 0 h 5143500"/>
              <a:gd name="connsiteX1" fmla="*/ 0 w 8153400"/>
              <a:gd name="connsiteY1" fmla="*/ 5143500 h 5143500"/>
              <a:gd name="connsiteX2" fmla="*/ 8153400 w 8153400"/>
              <a:gd name="connsiteY2" fmla="*/ 5143500 h 5143500"/>
              <a:gd name="connsiteX3" fmla="*/ 8153400 w 8153400"/>
              <a:gd name="connsiteY3" fmla="*/ 3111500 h 5143500"/>
              <a:gd name="connsiteX4" fmla="*/ 3860800 w 8153400"/>
              <a:gd name="connsiteY4" fmla="*/ 3111500 h 5143500"/>
              <a:gd name="connsiteX5" fmla="*/ 3860800 w 8153400"/>
              <a:gd name="connsiteY5" fmla="*/ 0 h 5143500"/>
              <a:gd name="connsiteX6" fmla="*/ 0 w 8153400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53400" h="5143500">
                <a:moveTo>
                  <a:pt x="0" y="0"/>
                </a:moveTo>
                <a:lnTo>
                  <a:pt x="0" y="5143500"/>
                </a:lnTo>
                <a:lnTo>
                  <a:pt x="8153400" y="5143500"/>
                </a:lnTo>
                <a:lnTo>
                  <a:pt x="8153400" y="3111500"/>
                </a:lnTo>
                <a:lnTo>
                  <a:pt x="3860800" y="3111500"/>
                </a:lnTo>
                <a:lnTo>
                  <a:pt x="38608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図 28" descr="グラフ, ツリーマップ図&#10;&#10;自動的に生成された説明">
            <a:extLst>
              <a:ext uri="{FF2B5EF4-FFF2-40B4-BE49-F238E27FC236}">
                <a16:creationId xmlns:a16="http://schemas.microsoft.com/office/drawing/2014/main" id="{14D45ED9-AF7A-4CA8-A980-AF3E0A415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68" y="1698168"/>
            <a:ext cx="3327613" cy="2495710"/>
          </a:xfrm>
          <a:prstGeom prst="rect">
            <a:avLst/>
          </a:prstGeom>
        </p:spPr>
      </p:pic>
      <p:pic>
        <p:nvPicPr>
          <p:cNvPr id="31" name="図 30" descr="グラフ, 棒グラフ&#10;&#10;自動的に生成された説明">
            <a:extLst>
              <a:ext uri="{FF2B5EF4-FFF2-40B4-BE49-F238E27FC236}">
                <a16:creationId xmlns:a16="http://schemas.microsoft.com/office/drawing/2014/main" id="{E23635B3-6AAB-49B7-A70B-710DD398B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33" y="1730031"/>
            <a:ext cx="3327613" cy="2495710"/>
          </a:xfrm>
          <a:prstGeom prst="rect">
            <a:avLst/>
          </a:prstGeom>
        </p:spPr>
      </p:pic>
      <p:pic>
        <p:nvPicPr>
          <p:cNvPr id="17" name="図 16" descr="スピーカー, 写真, 座る, 暗い が含まれている画像&#10;&#10;自動的に生成された説明">
            <a:extLst>
              <a:ext uri="{FF2B5EF4-FFF2-40B4-BE49-F238E27FC236}">
                <a16:creationId xmlns:a16="http://schemas.microsoft.com/office/drawing/2014/main" id="{915CC05F-A24A-4DF4-A30A-F2EB464A1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770" y="4677094"/>
            <a:ext cx="3418466" cy="1709233"/>
          </a:xfrm>
          <a:prstGeom prst="rect">
            <a:avLst/>
          </a:prstGeom>
        </p:spPr>
      </p:pic>
      <p:pic>
        <p:nvPicPr>
          <p:cNvPr id="15" name="図 14" descr="スピーカーの拡大写真&#10;&#10;低い精度で自動的に生成された説明">
            <a:extLst>
              <a:ext uri="{FF2B5EF4-FFF2-40B4-BE49-F238E27FC236}">
                <a16:creationId xmlns:a16="http://schemas.microsoft.com/office/drawing/2014/main" id="{BE24CA38-CD66-4875-BB1B-71FE591E4B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3" y="4672530"/>
            <a:ext cx="3423826" cy="1711913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NIV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20</a:t>
            </a:fld>
            <a:endParaRPr lang="en-US" sz="1050" b="0" strike="noStrike" spc="-1" dirty="0">
              <a:latin typeface="Times New Roman"/>
            </a:endParaRPr>
          </a:p>
        </p:txBody>
      </p:sp>
      <p:pic>
        <p:nvPicPr>
          <p:cNvPr id="3" name="図 2" descr="星と惑星のcg&#10;&#10;中程度の精度で自動的に生成された説明">
            <a:extLst>
              <a:ext uri="{FF2B5EF4-FFF2-40B4-BE49-F238E27FC236}">
                <a16:creationId xmlns:a16="http://schemas.microsoft.com/office/drawing/2014/main" id="{8C64A176-D6A6-4C8F-AB2D-94B06FE2C6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4"/>
          <a:stretch/>
        </p:blipFill>
        <p:spPr>
          <a:xfrm>
            <a:off x="2384611" y="4672530"/>
            <a:ext cx="1710118" cy="1700023"/>
          </a:xfrm>
          <a:prstGeom prst="rect">
            <a:avLst/>
          </a:prstGeom>
        </p:spPr>
      </p:pic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4292770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test_ng_5_1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70903" y="603450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4313300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test_ng_8_1</a:t>
            </a:r>
            <a:endParaRPr kumimoji="1" lang="ja-JP" altLang="en-US" sz="2000" dirty="0"/>
          </a:p>
        </p:txBody>
      </p:sp>
      <p:pic>
        <p:nvPicPr>
          <p:cNvPr id="5" name="図 4" descr="星と惑星のcg&#10;&#10;自動的に生成された説明">
            <a:extLst>
              <a:ext uri="{FF2B5EF4-FFF2-40B4-BE49-F238E27FC236}">
                <a16:creationId xmlns:a16="http://schemas.microsoft.com/office/drawing/2014/main" id="{70E10013-A5F6-4029-8274-1A59CA5B25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3"/>
          <a:stretch/>
        </p:blipFill>
        <p:spPr>
          <a:xfrm>
            <a:off x="6753523" y="4672530"/>
            <a:ext cx="1707713" cy="1699978"/>
          </a:xfrm>
          <a:prstGeom prst="rect">
            <a:avLst/>
          </a:prstGeom>
        </p:spPr>
      </p:pic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052282" y="6033954"/>
            <a:ext cx="2917273" cy="338554"/>
            <a:chOff x="683095" y="2665845"/>
            <a:chExt cx="2917273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78559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3E46E1C-9927-40E1-BCA5-D4E96164B9B2}"/>
              </a:ext>
            </a:extLst>
          </p:cNvPr>
          <p:cNvSpPr txBox="1"/>
          <p:nvPr/>
        </p:nvSpPr>
        <p:spPr>
          <a:xfrm>
            <a:off x="274169" y="5065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差分画像</a:t>
            </a:r>
            <a:endParaRPr kumimoji="1" lang="ja-JP" altLang="en-US" sz="24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CFAF191-017B-4CBD-A59A-2FA2A2AE0971}"/>
              </a:ext>
            </a:extLst>
          </p:cNvPr>
          <p:cNvSpPr txBox="1"/>
          <p:nvPr/>
        </p:nvSpPr>
        <p:spPr>
          <a:xfrm>
            <a:off x="839968" y="935011"/>
            <a:ext cx="654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Test</a:t>
            </a:r>
            <a:endParaRPr kumimoji="1" lang="ja-JP" altLang="en-US" sz="20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F890574-189A-454D-BBA6-ABDED7E3B366}"/>
              </a:ext>
            </a:extLst>
          </p:cNvPr>
          <p:cNvSpPr txBox="1"/>
          <p:nvPr/>
        </p:nvSpPr>
        <p:spPr>
          <a:xfrm>
            <a:off x="839968" y="1268366"/>
            <a:ext cx="1420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差分画像</a:t>
            </a:r>
            <a:endParaRPr kumimoji="1" lang="ja-JP" altLang="en-US" sz="20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C8B4DE3-D25C-4A2E-886C-C6EABE9FF221}"/>
              </a:ext>
            </a:extLst>
          </p:cNvPr>
          <p:cNvSpPr txBox="1"/>
          <p:nvPr/>
        </p:nvSpPr>
        <p:spPr>
          <a:xfrm>
            <a:off x="4794233" y="1268366"/>
            <a:ext cx="1420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差分画像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6428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NUTS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3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pic>
        <p:nvPicPr>
          <p:cNvPr id="5" name="図 4" descr="ロゴ&#10;&#10;自動的に生成された説明">
            <a:extLst>
              <a:ext uri="{FF2B5EF4-FFF2-40B4-BE49-F238E27FC236}">
                <a16:creationId xmlns:a16="http://schemas.microsoft.com/office/drawing/2014/main" id="{976320B2-BEC9-41A3-B758-6BF8B83BF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16" y="1762540"/>
            <a:ext cx="1580089" cy="1580089"/>
          </a:xfrm>
          <a:prstGeom prst="rect">
            <a:avLst/>
          </a:prstGeom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83B6CD1-C9A7-43F3-9314-61EC0AB35566}"/>
              </a:ext>
            </a:extLst>
          </p:cNvPr>
          <p:cNvGrpSpPr/>
          <p:nvPr/>
        </p:nvGrpSpPr>
        <p:grpSpPr>
          <a:xfrm>
            <a:off x="3364154" y="1760661"/>
            <a:ext cx="2548436" cy="1626683"/>
            <a:chOff x="1871696" y="1507841"/>
            <a:chExt cx="2584704" cy="1649833"/>
          </a:xfrm>
        </p:grpSpPr>
        <p:sp>
          <p:nvSpPr>
            <p:cNvPr id="7" name="台形 6">
              <a:extLst>
                <a:ext uri="{FF2B5EF4-FFF2-40B4-BE49-F238E27FC236}">
                  <a16:creationId xmlns:a16="http://schemas.microsoft.com/office/drawing/2014/main" id="{C76C6137-FC78-46D3-AB98-A7419458CE22}"/>
                </a:ext>
              </a:extLst>
            </p:cNvPr>
            <p:cNvSpPr/>
            <p:nvPr/>
          </p:nvSpPr>
          <p:spPr>
            <a:xfrm rot="5400000">
              <a:off x="1694912" y="1688538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台形 15">
              <a:extLst>
                <a:ext uri="{FF2B5EF4-FFF2-40B4-BE49-F238E27FC236}">
                  <a16:creationId xmlns:a16="http://schemas.microsoft.com/office/drawing/2014/main" id="{BF3366FA-2FB9-40E1-A34A-18BB8077B4DD}"/>
                </a:ext>
              </a:extLst>
            </p:cNvPr>
            <p:cNvSpPr/>
            <p:nvPr/>
          </p:nvSpPr>
          <p:spPr>
            <a:xfrm rot="16200000" flipH="1">
              <a:off x="2987264" y="1684625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19EFDE-EF9A-42D4-899C-1B440E4C531C}"/>
              </a:ext>
            </a:extLst>
          </p:cNvPr>
          <p:cNvSpPr txBox="1"/>
          <p:nvPr/>
        </p:nvSpPr>
        <p:spPr>
          <a:xfrm>
            <a:off x="839968" y="1355633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Input image (normal)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7005D53-5897-4B78-B16D-734E804B6C48}"/>
              </a:ext>
            </a:extLst>
          </p:cNvPr>
          <p:cNvSpPr txBox="1"/>
          <p:nvPr/>
        </p:nvSpPr>
        <p:spPr>
          <a:xfrm>
            <a:off x="3364154" y="2374344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CAE (VGG16 based)</a:t>
            </a:r>
            <a:endParaRPr kumimoji="1" lang="ja-JP" altLang="en-US" sz="2000" dirty="0"/>
          </a:p>
        </p:txBody>
      </p:sp>
      <p:pic>
        <p:nvPicPr>
          <p:cNvPr id="14" name="図 13" descr="ブルー, 眺め, 男, 水 が含まれている画像&#10;&#10;自動的に生成された説明">
            <a:extLst>
              <a:ext uri="{FF2B5EF4-FFF2-40B4-BE49-F238E27FC236}">
                <a16:creationId xmlns:a16="http://schemas.microsoft.com/office/drawing/2014/main" id="{06F6DACF-CB46-4D5F-BDFD-05E587D07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06" y="1757159"/>
            <a:ext cx="1578332" cy="1578332"/>
          </a:xfrm>
          <a:prstGeom prst="rect">
            <a:avLst/>
          </a:prstGeom>
        </p:spPr>
      </p:pic>
      <p:sp>
        <p:nvSpPr>
          <p:cNvPr id="19" name="矢印: 右 18">
            <a:extLst>
              <a:ext uri="{FF2B5EF4-FFF2-40B4-BE49-F238E27FC236}">
                <a16:creationId xmlns:a16="http://schemas.microsoft.com/office/drawing/2014/main" id="{3B185299-862D-4F2F-A7D2-21FC5198E387}"/>
              </a:ext>
            </a:extLst>
          </p:cNvPr>
          <p:cNvSpPr/>
          <p:nvPr/>
        </p:nvSpPr>
        <p:spPr>
          <a:xfrm>
            <a:off x="2867882" y="2206177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5DB8C7BC-A6AA-4E5D-9B48-2A567F5719A9}"/>
              </a:ext>
            </a:extLst>
          </p:cNvPr>
          <p:cNvSpPr/>
          <p:nvPr/>
        </p:nvSpPr>
        <p:spPr>
          <a:xfrm>
            <a:off x="5946309" y="2206177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D907537-487F-41C1-B404-2F258CBB0CEF}"/>
              </a:ext>
            </a:extLst>
          </p:cNvPr>
          <p:cNvSpPr txBox="1"/>
          <p:nvPr/>
        </p:nvSpPr>
        <p:spPr>
          <a:xfrm>
            <a:off x="6806573" y="1342133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Output</a:t>
            </a:r>
            <a:r>
              <a:rPr kumimoji="1" lang="en-US" altLang="ja-JP" sz="2000" dirty="0"/>
              <a:t> image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2CD2B29-217A-42BB-AA5F-8FA894A1C716}"/>
              </a:ext>
            </a:extLst>
          </p:cNvPr>
          <p:cNvSpPr txBox="1"/>
          <p:nvPr/>
        </p:nvSpPr>
        <p:spPr>
          <a:xfrm>
            <a:off x="839968" y="935011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Training</a:t>
            </a:r>
            <a:endParaRPr kumimoji="1" lang="ja-JP" altLang="en-US" sz="2400" dirty="0"/>
          </a:p>
        </p:txBody>
      </p:sp>
      <p:pic>
        <p:nvPicPr>
          <p:cNvPr id="41" name="図 40" descr="グラフ&#10;&#10;自動的に生成された説明">
            <a:extLst>
              <a:ext uri="{FF2B5EF4-FFF2-40B4-BE49-F238E27FC236}">
                <a16:creationId xmlns:a16="http://schemas.microsoft.com/office/drawing/2014/main" id="{477F435A-6755-403C-957A-EC3E8F80BA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t="6444" r="19542" b="840"/>
          <a:stretch/>
        </p:blipFill>
        <p:spPr>
          <a:xfrm>
            <a:off x="4250894" y="3947690"/>
            <a:ext cx="4239059" cy="2520122"/>
          </a:xfrm>
          <a:prstGeom prst="rect">
            <a:avLst/>
          </a:prstGeom>
        </p:spPr>
      </p:pic>
      <p:graphicFrame>
        <p:nvGraphicFramePr>
          <p:cNvPr id="42" name="表 42">
            <a:extLst>
              <a:ext uri="{FF2B5EF4-FFF2-40B4-BE49-F238E27FC236}">
                <a16:creationId xmlns:a16="http://schemas.microsoft.com/office/drawing/2014/main" id="{FBDB198E-C471-4A73-8DBB-B72FEA02F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83224"/>
              </p:ext>
            </p:extLst>
          </p:nvPr>
        </p:nvGraphicFramePr>
        <p:xfrm>
          <a:off x="796674" y="3948132"/>
          <a:ext cx="2590786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413">
                  <a:extLst>
                    <a:ext uri="{9D8B030D-6E8A-4147-A177-3AD203B41FA5}">
                      <a16:colId xmlns:a16="http://schemas.microsoft.com/office/drawing/2014/main" val="1057723365"/>
                    </a:ext>
                  </a:extLst>
                </a:gridCol>
                <a:gridCol w="770373">
                  <a:extLst>
                    <a:ext uri="{9D8B030D-6E8A-4147-A177-3AD203B41FA5}">
                      <a16:colId xmlns:a16="http://schemas.microsoft.com/office/drawing/2014/main" val="428840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29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Max Epoch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6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Mini Bach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50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Initial learning rate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20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59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period 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29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factor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0.9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179002"/>
                  </a:ext>
                </a:extLst>
              </a:tr>
            </a:tbl>
          </a:graphicData>
        </a:graphic>
      </p:graphicFrame>
      <p:sp>
        <p:nvSpPr>
          <p:cNvPr id="45" name="右中かっこ 44">
            <a:extLst>
              <a:ext uri="{FF2B5EF4-FFF2-40B4-BE49-F238E27FC236}">
                <a16:creationId xmlns:a16="http://schemas.microsoft.com/office/drawing/2014/main" id="{B28139AC-A2FD-4CCF-84B6-EC8F9C572899}"/>
              </a:ext>
            </a:extLst>
          </p:cNvPr>
          <p:cNvSpPr/>
          <p:nvPr/>
        </p:nvSpPr>
        <p:spPr>
          <a:xfrm flipH="1">
            <a:off x="1068568" y="1762540"/>
            <a:ext cx="173492" cy="15729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EDB3AB0-0F2E-427C-B8C2-6095DA2597D8}"/>
              </a:ext>
            </a:extLst>
          </p:cNvPr>
          <p:cNvSpPr txBox="1"/>
          <p:nvPr/>
        </p:nvSpPr>
        <p:spPr>
          <a:xfrm rot="16200000">
            <a:off x="652581" y="2415647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77EA1D9B-BA84-4256-AED8-2D5C1F4B9F4E}"/>
              </a:ext>
            </a:extLst>
          </p:cNvPr>
          <p:cNvSpPr txBox="1"/>
          <p:nvPr/>
        </p:nvSpPr>
        <p:spPr>
          <a:xfrm>
            <a:off x="1781254" y="3541904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52" name="右中かっこ 51">
            <a:extLst>
              <a:ext uri="{FF2B5EF4-FFF2-40B4-BE49-F238E27FC236}">
                <a16:creationId xmlns:a16="http://schemas.microsoft.com/office/drawing/2014/main" id="{1F0FB777-CA16-43FC-8E42-0B11E940B9EF}"/>
              </a:ext>
            </a:extLst>
          </p:cNvPr>
          <p:cNvSpPr/>
          <p:nvPr/>
        </p:nvSpPr>
        <p:spPr>
          <a:xfrm rot="16200000" flipH="1">
            <a:off x="1943698" y="2633977"/>
            <a:ext cx="173492" cy="15765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右中かっこ 52">
            <a:extLst>
              <a:ext uri="{FF2B5EF4-FFF2-40B4-BE49-F238E27FC236}">
                <a16:creationId xmlns:a16="http://schemas.microsoft.com/office/drawing/2014/main" id="{37DB86C9-6CA8-436E-894E-3347848D4BF0}"/>
              </a:ext>
            </a:extLst>
          </p:cNvPr>
          <p:cNvSpPr/>
          <p:nvPr/>
        </p:nvSpPr>
        <p:spPr>
          <a:xfrm flipH="1">
            <a:off x="6691807" y="1752391"/>
            <a:ext cx="173492" cy="15729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1DBDAAB-C444-483F-89B5-AB00C332622C}"/>
              </a:ext>
            </a:extLst>
          </p:cNvPr>
          <p:cNvSpPr txBox="1"/>
          <p:nvPr/>
        </p:nvSpPr>
        <p:spPr>
          <a:xfrm rot="16200000">
            <a:off x="6275820" y="2405498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A6FBB3A7-4D0E-4C48-95AD-CB7256240A82}"/>
              </a:ext>
            </a:extLst>
          </p:cNvPr>
          <p:cNvSpPr txBox="1"/>
          <p:nvPr/>
        </p:nvSpPr>
        <p:spPr>
          <a:xfrm>
            <a:off x="7404493" y="353175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56" name="右中かっこ 55">
            <a:extLst>
              <a:ext uri="{FF2B5EF4-FFF2-40B4-BE49-F238E27FC236}">
                <a16:creationId xmlns:a16="http://schemas.microsoft.com/office/drawing/2014/main" id="{23D2D9BE-5F3D-45D9-B7BB-C7D5698C90D3}"/>
              </a:ext>
            </a:extLst>
          </p:cNvPr>
          <p:cNvSpPr/>
          <p:nvPr/>
        </p:nvSpPr>
        <p:spPr>
          <a:xfrm rot="16200000" flipH="1">
            <a:off x="7566937" y="2623828"/>
            <a:ext cx="173492" cy="15765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134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NUTS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4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pic>
        <p:nvPicPr>
          <p:cNvPr id="13" name="図 12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24694944-DACE-41E8-8A54-C495EC0C1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5" y="1303483"/>
            <a:ext cx="3418137" cy="1709068"/>
          </a:xfrm>
          <a:prstGeom prst="rect">
            <a:avLst/>
          </a:prstGeom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97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83095" y="2665845"/>
            <a:ext cx="2930877" cy="338554"/>
            <a:chOff x="683095" y="2665845"/>
            <a:chExt cx="29308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pic>
        <p:nvPicPr>
          <p:cNvPr id="48" name="図 47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2EB44EEE-8F50-44AB-A1C1-DF2B30096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770" y="1295330"/>
            <a:ext cx="3418137" cy="1709069"/>
          </a:xfrm>
          <a:prstGeom prst="rect">
            <a:avLst/>
          </a:prstGeom>
        </p:spPr>
      </p:pic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98</a:t>
            </a:r>
            <a:endParaRPr kumimoji="1" lang="ja-JP" altLang="en-US" sz="20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58D4A0D-674C-4260-BAB8-7F1E80A9ED6D}"/>
              </a:ext>
            </a:extLst>
          </p:cNvPr>
          <p:cNvSpPr txBox="1"/>
          <p:nvPr/>
        </p:nvSpPr>
        <p:spPr>
          <a:xfrm>
            <a:off x="5041486" y="2653653"/>
            <a:ext cx="64152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Input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16996FD-0BD1-4471-A56C-BA7CAC7C7B1B}"/>
              </a:ext>
            </a:extLst>
          </p:cNvPr>
          <p:cNvSpPr txBox="1"/>
          <p:nvPr/>
        </p:nvSpPr>
        <p:spPr>
          <a:xfrm>
            <a:off x="6750554" y="2653653"/>
            <a:ext cx="12218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Subtraction</a:t>
            </a:r>
            <a:endParaRPr kumimoji="1" lang="ja-JP" altLang="en-US" sz="1600" dirty="0"/>
          </a:p>
        </p:txBody>
      </p:sp>
      <p:pic>
        <p:nvPicPr>
          <p:cNvPr id="58" name="図 57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F8E37CD2-F231-49D3-BD17-2D0E528DD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5" y="4114800"/>
            <a:ext cx="3418137" cy="1709068"/>
          </a:xfrm>
          <a:prstGeom prst="rect">
            <a:avLst/>
          </a:prstGeom>
        </p:spPr>
      </p:pic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99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731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pic>
        <p:nvPicPr>
          <p:cNvPr id="65" name="図 64" descr="スピーカーの一部&#10;&#10;自動的に生成された説明">
            <a:extLst>
              <a:ext uri="{FF2B5EF4-FFF2-40B4-BE49-F238E27FC236}">
                <a16:creationId xmlns:a16="http://schemas.microsoft.com/office/drawing/2014/main" id="{F66B8D83-790D-42E0-B12E-8264643935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90" y="4114800"/>
            <a:ext cx="3418137" cy="1709069"/>
          </a:xfrm>
          <a:prstGeom prst="rect">
            <a:avLst/>
          </a:prstGeom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100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116290" y="5473122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120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5B163B8B-36F4-4378-96C2-0E1E57CB556D}"/>
              </a:ext>
            </a:extLst>
          </p:cNvPr>
          <p:cNvSpPr/>
          <p:nvPr/>
        </p:nvSpPr>
        <p:spPr>
          <a:xfrm>
            <a:off x="109728" y="4952139"/>
            <a:ext cx="7380600" cy="1888049"/>
          </a:xfrm>
          <a:prstGeom prst="roundRect">
            <a:avLst>
              <a:gd name="adj" fmla="val 2096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B96D7933-2A2E-4C37-B316-08F3EE047887}"/>
              </a:ext>
            </a:extLst>
          </p:cNvPr>
          <p:cNvSpPr/>
          <p:nvPr/>
        </p:nvSpPr>
        <p:spPr>
          <a:xfrm>
            <a:off x="109728" y="1165843"/>
            <a:ext cx="8924544" cy="3430541"/>
          </a:xfrm>
          <a:prstGeom prst="roundRect">
            <a:avLst>
              <a:gd name="adj" fmla="val 20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 descr="黒い背景と白い文字&#10;&#10;自動的に生成された説明">
            <a:extLst>
              <a:ext uri="{FF2B5EF4-FFF2-40B4-BE49-F238E27FC236}">
                <a16:creationId xmlns:a16="http://schemas.microsoft.com/office/drawing/2014/main" id="{85D7E3AF-6D76-4B22-A0D0-E963ABFA97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7" t="4056" r="19553" b="15311"/>
          <a:stretch/>
        </p:blipFill>
        <p:spPr>
          <a:xfrm>
            <a:off x="7291488" y="2471932"/>
            <a:ext cx="1633341" cy="1697170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NUTS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5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差分画像</a:t>
            </a:r>
            <a:endParaRPr kumimoji="1" lang="ja-JP" altLang="en-US" sz="2400" dirty="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B71CB271-366A-4E7A-AE34-05DA76F32C68}"/>
              </a:ext>
            </a:extLst>
          </p:cNvPr>
          <p:cNvGrpSpPr/>
          <p:nvPr/>
        </p:nvGrpSpPr>
        <p:grpSpPr>
          <a:xfrm>
            <a:off x="690228" y="1292629"/>
            <a:ext cx="1834696" cy="3728469"/>
            <a:chOff x="690228" y="1219477"/>
            <a:chExt cx="1834696" cy="3728469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90ABE44E-11C2-4673-935D-B3E3F3C3901A}"/>
                </a:ext>
              </a:extLst>
            </p:cNvPr>
            <p:cNvGrpSpPr/>
            <p:nvPr/>
          </p:nvGrpSpPr>
          <p:grpSpPr>
            <a:xfrm>
              <a:off x="690230" y="1219477"/>
              <a:ext cx="1834694" cy="2294248"/>
              <a:chOff x="1689939" y="1449705"/>
              <a:chExt cx="2162177" cy="2703759"/>
            </a:xfrm>
          </p:grpSpPr>
          <p:pic>
            <p:nvPicPr>
              <p:cNvPr id="12" name="図 11" descr="ロゴ&#10;&#10;自動的に生成された説明">
                <a:extLst>
                  <a:ext uri="{FF2B5EF4-FFF2-40B4-BE49-F238E27FC236}">
                    <a16:creationId xmlns:a16="http://schemas.microsoft.com/office/drawing/2014/main" id="{7AC2479F-8785-470A-9360-5FE60EE86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9939" y="1991289"/>
                <a:ext cx="2162175" cy="21621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scene3d>
                <a:camera prst="isometricOffAxis1Top"/>
                <a:lightRig rig="threePt" dir="t"/>
              </a:scene3d>
            </p:spPr>
          </p:pic>
          <p:pic>
            <p:nvPicPr>
              <p:cNvPr id="9" name="図 8" descr="ロゴ&#10;&#10;自動的に生成された説明">
                <a:extLst>
                  <a:ext uri="{FF2B5EF4-FFF2-40B4-BE49-F238E27FC236}">
                    <a16:creationId xmlns:a16="http://schemas.microsoft.com/office/drawing/2014/main" id="{86263531-A2CC-4499-93A3-186F903C1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9941" y="1738312"/>
                <a:ext cx="2162175" cy="21621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scene3d>
                <a:camera prst="isometricOffAxis1Top"/>
                <a:lightRig rig="threePt" dir="t"/>
              </a:scene3d>
            </p:spPr>
          </p:pic>
          <p:pic>
            <p:nvPicPr>
              <p:cNvPr id="5" name="図 4" descr="ロゴ&#10;&#10;自動的に生成された説明">
                <a:extLst>
                  <a:ext uri="{FF2B5EF4-FFF2-40B4-BE49-F238E27FC236}">
                    <a16:creationId xmlns:a16="http://schemas.microsoft.com/office/drawing/2014/main" id="{C9AB8BF7-AAE7-4EC1-8F89-F1BA72A56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9940" y="1449705"/>
                <a:ext cx="2162175" cy="21621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scene3d>
                <a:camera prst="isometricOffAxis1Top"/>
                <a:lightRig rig="threePt" dir="t"/>
              </a:scene3d>
            </p:spPr>
          </p:pic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8ED74016-8866-436C-AD47-E9C41B5B8B31}"/>
                </a:ext>
              </a:extLst>
            </p:cNvPr>
            <p:cNvGrpSpPr/>
            <p:nvPr/>
          </p:nvGrpSpPr>
          <p:grpSpPr>
            <a:xfrm>
              <a:off x="690228" y="2920984"/>
              <a:ext cx="1834694" cy="2026962"/>
              <a:chOff x="1918142" y="3429000"/>
              <a:chExt cx="2162177" cy="2388764"/>
            </a:xfrm>
          </p:grpSpPr>
          <p:pic>
            <p:nvPicPr>
              <p:cNvPr id="16" name="図 15" descr="ロゴ&#10;&#10;自動的に生成された説明">
                <a:extLst>
                  <a:ext uri="{FF2B5EF4-FFF2-40B4-BE49-F238E27FC236}">
                    <a16:creationId xmlns:a16="http://schemas.microsoft.com/office/drawing/2014/main" id="{2B64AAF8-2C85-41E9-A703-83D223943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8144" y="3655589"/>
                <a:ext cx="2162175" cy="21621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scene3d>
                <a:camera prst="isometricOffAxis1Top"/>
                <a:lightRig rig="threePt" dir="t"/>
              </a:scene3d>
            </p:spPr>
          </p:pic>
          <p:pic>
            <p:nvPicPr>
              <p:cNvPr id="14" name="図 13" descr="ブルー, スピーカー, 水, 部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15206A8-D4C9-4B2E-B106-9F247EDC1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8142" y="3429000"/>
                <a:ext cx="2162175" cy="21621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scene3d>
                <a:camera prst="isometricOffAxis1Top"/>
                <a:lightRig rig="threePt" dir="t"/>
              </a:scene3d>
            </p:spPr>
          </p:pic>
        </p:grp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35F5E515-EEEC-4A10-AAF4-D227C96F7E41}"/>
                </a:ext>
              </a:extLst>
            </p:cNvPr>
            <p:cNvSpPr txBox="1"/>
            <p:nvPr/>
          </p:nvSpPr>
          <p:spPr>
            <a:xfrm rot="5400000">
              <a:off x="1407640" y="2984780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b="1" dirty="0"/>
                <a:t>…</a:t>
              </a:r>
              <a:endParaRPr kumimoji="1" lang="ja-JP" altLang="en-US" sz="3200" b="1" dirty="0"/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AEF82BFE-416A-4E7F-8496-26A31AB0160A}"/>
              </a:ext>
            </a:extLst>
          </p:cNvPr>
          <p:cNvGrpSpPr/>
          <p:nvPr/>
        </p:nvGrpSpPr>
        <p:grpSpPr>
          <a:xfrm>
            <a:off x="2862389" y="2015491"/>
            <a:ext cx="762296" cy="2312189"/>
            <a:chOff x="2862389" y="1942339"/>
            <a:chExt cx="762296" cy="23121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8120C4B2-1937-4081-AB42-12F46F8ABED6}"/>
                    </a:ext>
                  </a:extLst>
                </p:cNvPr>
                <p:cNvSpPr txBox="1"/>
                <p:nvPr/>
              </p:nvSpPr>
              <p:spPr>
                <a:xfrm>
                  <a:off x="2862389" y="1942339"/>
                  <a:ext cx="623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/255</m:t>
                        </m:r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8120C4B2-1937-4081-AB42-12F46F8ABE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389" y="1942339"/>
                  <a:ext cx="623569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13725" r="-8824" b="-38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CCD73FD2-277A-4537-A963-F2ECD38F947D}"/>
                    </a:ext>
                  </a:extLst>
                </p:cNvPr>
                <p:cNvSpPr txBox="1"/>
                <p:nvPr/>
              </p:nvSpPr>
              <p:spPr>
                <a:xfrm>
                  <a:off x="2866801" y="2274513"/>
                  <a:ext cx="623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/255</m:t>
                        </m:r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CCD73FD2-277A-4537-A963-F2ECD38F94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801" y="2274513"/>
                  <a:ext cx="623569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12621" r="-7767" b="-3725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36BF6FE5-0D66-4FB1-AA1B-84D2042690BF}"/>
                    </a:ext>
                  </a:extLst>
                </p:cNvPr>
                <p:cNvSpPr txBox="1"/>
                <p:nvPr/>
              </p:nvSpPr>
              <p:spPr>
                <a:xfrm>
                  <a:off x="2866801" y="2606687"/>
                  <a:ext cx="623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/255</m:t>
                        </m:r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36BF6FE5-0D66-4FB1-AA1B-84D204269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801" y="2606687"/>
                  <a:ext cx="623569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12621" r="-7767" b="-38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8F2A6FCA-FEBA-46F2-8F22-BFBD4E31516D}"/>
                </a:ext>
              </a:extLst>
            </p:cNvPr>
            <p:cNvSpPr txBox="1"/>
            <p:nvPr/>
          </p:nvSpPr>
          <p:spPr>
            <a:xfrm rot="5400000">
              <a:off x="3034780" y="2985332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b="1" dirty="0"/>
                <a:t>…</a:t>
              </a:r>
              <a:endParaRPr kumimoji="1" lang="ja-JP" altLang="en-US" sz="32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49D34C5A-358C-4901-AB35-3FD2971222FB}"/>
                    </a:ext>
                  </a:extLst>
                </p:cNvPr>
                <p:cNvSpPr txBox="1"/>
                <p:nvPr/>
              </p:nvSpPr>
              <p:spPr>
                <a:xfrm>
                  <a:off x="2862389" y="3613767"/>
                  <a:ext cx="623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/255</m:t>
                        </m:r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49D34C5A-358C-4901-AB35-3FD297122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389" y="3613767"/>
                  <a:ext cx="623569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13725" r="-8824" b="-38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D23E6857-02FF-4E4D-AF0D-C686653C9C46}"/>
                    </a:ext>
                  </a:extLst>
                </p:cNvPr>
                <p:cNvSpPr txBox="1"/>
                <p:nvPr/>
              </p:nvSpPr>
              <p:spPr>
                <a:xfrm>
                  <a:off x="2862389" y="3946751"/>
                  <a:ext cx="623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/255</m:t>
                        </m:r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D23E6857-02FF-4E4D-AF0D-C686653C9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389" y="3946751"/>
                  <a:ext cx="623569" cy="307777"/>
                </a:xfrm>
                <a:prstGeom prst="rect">
                  <a:avLst/>
                </a:prstGeom>
                <a:blipFill>
                  <a:blip r:embed="rId13"/>
                  <a:stretch>
                    <a:fillRect l="-13725" r="-8824" b="-3725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平行四辺形 21">
            <a:extLst>
              <a:ext uri="{FF2B5EF4-FFF2-40B4-BE49-F238E27FC236}">
                <a16:creationId xmlns:a16="http://schemas.microsoft.com/office/drawing/2014/main" id="{D69E0405-3E44-4A78-957F-B24FC9281227}"/>
              </a:ext>
            </a:extLst>
          </p:cNvPr>
          <p:cNvSpPr/>
          <p:nvPr/>
        </p:nvSpPr>
        <p:spPr>
          <a:xfrm rot="21051892" flipV="1">
            <a:off x="4693718" y="2982469"/>
            <a:ext cx="1829660" cy="676097"/>
          </a:xfrm>
          <a:prstGeom prst="parallelogram">
            <a:avLst>
              <a:gd name="adj" fmla="val 85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中かっこ 28">
            <a:extLst>
              <a:ext uri="{FF2B5EF4-FFF2-40B4-BE49-F238E27FC236}">
                <a16:creationId xmlns:a16="http://schemas.microsoft.com/office/drawing/2014/main" id="{D838438F-B8BA-4891-8494-548810B06C41}"/>
              </a:ext>
            </a:extLst>
          </p:cNvPr>
          <p:cNvSpPr/>
          <p:nvPr/>
        </p:nvSpPr>
        <p:spPr>
          <a:xfrm>
            <a:off x="3744286" y="1836349"/>
            <a:ext cx="343029" cy="2491332"/>
          </a:xfrm>
          <a:prstGeom prst="rightBrace">
            <a:avLst>
              <a:gd name="adj1" fmla="val 8333"/>
              <a:gd name="adj2" fmla="val 54404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FA59D9E-30D8-4095-896B-8339328FA56E}"/>
              </a:ext>
            </a:extLst>
          </p:cNvPr>
          <p:cNvCxnSpPr>
            <a:cxnSpLocks/>
          </p:cNvCxnSpPr>
          <p:nvPr/>
        </p:nvCxnSpPr>
        <p:spPr>
          <a:xfrm>
            <a:off x="4045912" y="3194567"/>
            <a:ext cx="55006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5E7DFB25-4467-41DE-BAB0-E77F61D4076B}"/>
                  </a:ext>
                </a:extLst>
              </p:cNvPr>
              <p:cNvSpPr txBox="1"/>
              <p:nvPr/>
            </p:nvSpPr>
            <p:spPr>
              <a:xfrm>
                <a:off x="4066265" y="274791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5E7DFB25-4467-41DE-BAB0-E77F61D4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265" y="2747914"/>
                <a:ext cx="419987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6B553515-4A19-4695-A881-0271C0543AA3}"/>
              </a:ext>
            </a:extLst>
          </p:cNvPr>
          <p:cNvCxnSpPr>
            <a:cxnSpLocks/>
          </p:cNvCxnSpPr>
          <p:nvPr/>
        </p:nvCxnSpPr>
        <p:spPr>
          <a:xfrm>
            <a:off x="6741421" y="3339689"/>
            <a:ext cx="55006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DFC13D6C-1BD0-4EB4-A72F-2FC4F592D9A1}"/>
                  </a:ext>
                </a:extLst>
              </p:cNvPr>
              <p:cNvSpPr txBox="1"/>
              <p:nvPr/>
            </p:nvSpPr>
            <p:spPr>
              <a:xfrm>
                <a:off x="4815237" y="3891705"/>
                <a:ext cx="16164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𝑇𝑜𝑟𝑎𝑙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DFC13D6C-1BD0-4EB4-A72F-2FC4F592D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237" y="3891705"/>
                <a:ext cx="1616405" cy="307777"/>
              </a:xfrm>
              <a:prstGeom prst="rect">
                <a:avLst/>
              </a:prstGeom>
              <a:blipFill>
                <a:blip r:embed="rId15"/>
                <a:stretch>
                  <a:fillRect l="-3019" r="-4528" b="-35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1E31993-5A87-4BD1-9FF2-A93FF1D548D4}"/>
              </a:ext>
            </a:extLst>
          </p:cNvPr>
          <p:cNvCxnSpPr/>
          <p:nvPr/>
        </p:nvCxnSpPr>
        <p:spPr>
          <a:xfrm>
            <a:off x="4815237" y="3799521"/>
            <a:ext cx="16164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8C871B1C-463A-40BB-A46B-71198852C3E1}"/>
              </a:ext>
            </a:extLst>
          </p:cNvPr>
          <p:cNvSpPr txBox="1"/>
          <p:nvPr/>
        </p:nvSpPr>
        <p:spPr>
          <a:xfrm>
            <a:off x="114168" y="947464"/>
            <a:ext cx="3060005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Template image </a:t>
            </a:r>
            <a:r>
              <a:rPr lang="ja-JP" altLang="en-US" sz="2400" dirty="0"/>
              <a:t>作成</a:t>
            </a:r>
            <a:endParaRPr kumimoji="1" lang="ja-JP" altLang="en-US" sz="2400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03D6A82D-5F2A-47A4-94B4-3554264CFC19}"/>
              </a:ext>
            </a:extLst>
          </p:cNvPr>
          <p:cNvSpPr txBox="1"/>
          <p:nvPr/>
        </p:nvSpPr>
        <p:spPr>
          <a:xfrm>
            <a:off x="456834" y="1410741"/>
            <a:ext cx="3081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Training Dataset (normal)</a:t>
            </a:r>
            <a:endParaRPr kumimoji="1" lang="ja-JP" altLang="en-US" sz="20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9F835F8E-99F4-4E78-B10E-F775063558B2}"/>
              </a:ext>
            </a:extLst>
          </p:cNvPr>
          <p:cNvSpPr txBox="1"/>
          <p:nvPr/>
        </p:nvSpPr>
        <p:spPr>
          <a:xfrm>
            <a:off x="7110705" y="2169379"/>
            <a:ext cx="1994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Template image</a:t>
            </a:r>
            <a:endParaRPr kumimoji="1" lang="ja-JP" altLang="en-US" sz="2000" dirty="0"/>
          </a:p>
        </p:txBody>
      </p:sp>
      <p:pic>
        <p:nvPicPr>
          <p:cNvPr id="73" name="図 72" descr="黒い背景と白い文字&#10;&#10;自動的に生成された説明">
            <a:extLst>
              <a:ext uri="{FF2B5EF4-FFF2-40B4-BE49-F238E27FC236}">
                <a16:creationId xmlns:a16="http://schemas.microsoft.com/office/drawing/2014/main" id="{252E5B69-748A-4087-8F3F-B65BBEB12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3" t="8167" r="19554" b="17067"/>
          <a:stretch/>
        </p:blipFill>
        <p:spPr>
          <a:xfrm>
            <a:off x="711994" y="5229532"/>
            <a:ext cx="1581694" cy="1573699"/>
          </a:xfrm>
          <a:prstGeom prst="rect">
            <a:avLst/>
          </a:prstGeom>
        </p:spPr>
      </p:pic>
      <p:pic>
        <p:nvPicPr>
          <p:cNvPr id="46" name="図 45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9D1A76B4-59BF-4153-B8A2-F0EDAA787F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244" y="5229532"/>
            <a:ext cx="1524141" cy="1524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9A9C81A2-4C09-4E54-8CB9-C01F8B4217A8}"/>
                  </a:ext>
                </a:extLst>
              </p:cNvPr>
              <p:cNvSpPr txBox="1"/>
              <p:nvPr/>
            </p:nvSpPr>
            <p:spPr>
              <a:xfrm>
                <a:off x="2619923" y="5797502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9A9C81A2-4C09-4E54-8CB9-C01F8B421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923" y="5797502"/>
                <a:ext cx="419987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C5B438C9-3A6A-41AA-97C8-5355CEA6B29D}"/>
                  </a:ext>
                </a:extLst>
              </p:cNvPr>
              <p:cNvSpPr txBox="1"/>
              <p:nvPr/>
            </p:nvSpPr>
            <p:spPr>
              <a:xfrm>
                <a:off x="5134719" y="5797502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C5B438C9-3A6A-41AA-97C8-5355CEA6B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719" y="5797502"/>
                <a:ext cx="419987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図 47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D28E709A-DF17-4845-97F4-F8E1D7B8B2F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0"/>
          <a:stretch/>
        </p:blipFill>
        <p:spPr>
          <a:xfrm>
            <a:off x="5836320" y="5229532"/>
            <a:ext cx="1504638" cy="1524141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7BC9E127-D82F-4A87-BA34-BAD11115EEEC}"/>
              </a:ext>
            </a:extLst>
          </p:cNvPr>
          <p:cNvSpPr txBox="1"/>
          <p:nvPr/>
        </p:nvSpPr>
        <p:spPr>
          <a:xfrm>
            <a:off x="114168" y="4719695"/>
            <a:ext cx="2116285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差分画像</a:t>
            </a:r>
            <a:r>
              <a:rPr lang="en-US" altLang="ja-JP" sz="2400" dirty="0"/>
              <a:t> </a:t>
            </a:r>
            <a:r>
              <a:rPr lang="ja-JP" altLang="en-US" sz="2400" dirty="0"/>
              <a:t>作成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5881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スピーカーの一部&#10;&#10;自動的に生成された説明">
            <a:extLst>
              <a:ext uri="{FF2B5EF4-FFF2-40B4-BE49-F238E27FC236}">
                <a16:creationId xmlns:a16="http://schemas.microsoft.com/office/drawing/2014/main" id="{1BAD1C89-059C-4A25-9E67-786930335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90" y="4624450"/>
            <a:ext cx="3418137" cy="1709069"/>
          </a:xfrm>
          <a:prstGeom prst="rect">
            <a:avLst/>
          </a:prstGeom>
        </p:spPr>
      </p:pic>
      <p:pic>
        <p:nvPicPr>
          <p:cNvPr id="8" name="図 7" descr="Cgで描かれたスピーカー&#10;&#10;低い精度で自動的に生成された説明">
            <a:extLst>
              <a:ext uri="{FF2B5EF4-FFF2-40B4-BE49-F238E27FC236}">
                <a16:creationId xmlns:a16="http://schemas.microsoft.com/office/drawing/2014/main" id="{2F309114-3566-42C2-9832-9D13C77A6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3" y="4624451"/>
            <a:ext cx="3418137" cy="1709069"/>
          </a:xfrm>
          <a:prstGeom prst="rect">
            <a:avLst/>
          </a:prstGeom>
        </p:spPr>
      </p:pic>
      <p:pic>
        <p:nvPicPr>
          <p:cNvPr id="6" name="図 5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29171198-4403-437B-9D49-37ADD8673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949" y="2404801"/>
            <a:ext cx="3412956" cy="1706479"/>
          </a:xfrm>
          <a:prstGeom prst="rect">
            <a:avLst/>
          </a:prstGeom>
        </p:spPr>
      </p:pic>
      <p:pic>
        <p:nvPicPr>
          <p:cNvPr id="4" name="図 3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89E223CC-CAAF-489B-A900-175A66725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3" y="2412955"/>
            <a:ext cx="3418137" cy="1709069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NUTS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6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差分画像</a:t>
            </a:r>
            <a:endParaRPr kumimoji="1" lang="ja-JP" altLang="en-US" sz="240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2044190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97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83095" y="3775317"/>
            <a:ext cx="2930877" cy="338554"/>
            <a:chOff x="683095" y="2665845"/>
            <a:chExt cx="29308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2013915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98</a:t>
            </a:r>
            <a:endParaRPr kumimoji="1" lang="ja-JP" altLang="en-US" sz="20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58D4A0D-674C-4260-BAB8-7F1E80A9ED6D}"/>
              </a:ext>
            </a:extLst>
          </p:cNvPr>
          <p:cNvSpPr txBox="1"/>
          <p:nvPr/>
        </p:nvSpPr>
        <p:spPr>
          <a:xfrm>
            <a:off x="5041486" y="3763125"/>
            <a:ext cx="64152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Input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16996FD-0BD1-4471-A56C-BA7CAC7C7B1B}"/>
              </a:ext>
            </a:extLst>
          </p:cNvPr>
          <p:cNvSpPr txBox="1"/>
          <p:nvPr/>
        </p:nvSpPr>
        <p:spPr>
          <a:xfrm>
            <a:off x="6750554" y="3763125"/>
            <a:ext cx="12218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Subtraction</a:t>
            </a:r>
            <a:endParaRPr kumimoji="1" lang="ja-JP" altLang="en-US" sz="1600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4206410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99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973034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4226940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100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116290" y="5972994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C1BA1694-0F76-49F7-ADF9-D82FF89F6CCB}"/>
              </a:ext>
            </a:extLst>
          </p:cNvPr>
          <p:cNvSpPr txBox="1"/>
          <p:nvPr/>
        </p:nvSpPr>
        <p:spPr>
          <a:xfrm>
            <a:off x="3803712" y="53188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テンプレート画像</a:t>
            </a:r>
          </a:p>
        </p:txBody>
      </p:sp>
      <p:pic>
        <p:nvPicPr>
          <p:cNvPr id="25" name="図 24" descr="黒い背景と白い文字&#10;&#10;自動的に生成された説明">
            <a:extLst>
              <a:ext uri="{FF2B5EF4-FFF2-40B4-BE49-F238E27FC236}">
                <a16:creationId xmlns:a16="http://schemas.microsoft.com/office/drawing/2014/main" id="{32EE3736-E885-4F2B-9D61-FEF63CC938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7" t="4056" r="19553" b="15311"/>
          <a:stretch/>
        </p:blipFill>
        <p:spPr>
          <a:xfrm>
            <a:off x="6417395" y="531881"/>
            <a:ext cx="1415773" cy="14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4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BREAK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7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1121079" y="813054"/>
            <a:ext cx="2023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Training Data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F7B34A-048C-49A7-8FC8-37656D3461AD}"/>
              </a:ext>
            </a:extLst>
          </p:cNvPr>
          <p:cNvSpPr txBox="1"/>
          <p:nvPr/>
        </p:nvSpPr>
        <p:spPr>
          <a:xfrm>
            <a:off x="5942419" y="813054"/>
            <a:ext cx="148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Test Data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B47AD3C-F095-43AB-A56B-B8F02A6CF3CB}"/>
              </a:ext>
            </a:extLst>
          </p:cNvPr>
          <p:cNvSpPr txBox="1"/>
          <p:nvPr/>
        </p:nvSpPr>
        <p:spPr>
          <a:xfrm>
            <a:off x="4988637" y="1293479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/>
              <a:t>ok_front</a:t>
            </a:r>
            <a:r>
              <a:rPr kumimoji="1" lang="en-US" altLang="ja-JP" sz="2000" dirty="0"/>
              <a:t> (262 images)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11984EF-3622-4BFE-AE2C-D81CBD9D1FBA}"/>
              </a:ext>
            </a:extLst>
          </p:cNvPr>
          <p:cNvSpPr txBox="1"/>
          <p:nvPr/>
        </p:nvSpPr>
        <p:spPr>
          <a:xfrm>
            <a:off x="537932" y="1293479"/>
            <a:ext cx="2874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/>
              <a:t>ok_front</a:t>
            </a:r>
            <a:r>
              <a:rPr kumimoji="1" lang="en-US" altLang="ja-JP" sz="2000" dirty="0"/>
              <a:t> (2875 images)</a:t>
            </a:r>
            <a:endParaRPr kumimoji="1" lang="ja-JP" altLang="en-US" sz="2000" dirty="0"/>
          </a:p>
        </p:txBody>
      </p:sp>
      <p:pic>
        <p:nvPicPr>
          <p:cNvPr id="5" name="図 4" descr="電子機器, スピーカー, プロジェクター が含まれている画像&#10;&#10;自動的に生成された説明">
            <a:extLst>
              <a:ext uri="{FF2B5EF4-FFF2-40B4-BE49-F238E27FC236}">
                <a16:creationId xmlns:a16="http://schemas.microsoft.com/office/drawing/2014/main" id="{6A435246-9CF8-4F76-AE04-B7E5ADDBB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2" y="1693589"/>
            <a:ext cx="3487899" cy="1867927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6502AAF-9AC5-4C4F-A2B9-6ADD3169097E}"/>
              </a:ext>
            </a:extLst>
          </p:cNvPr>
          <p:cNvSpPr txBox="1"/>
          <p:nvPr/>
        </p:nvSpPr>
        <p:spPr>
          <a:xfrm>
            <a:off x="537932" y="3961626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/>
              <a:t>def</a:t>
            </a:r>
            <a:r>
              <a:rPr kumimoji="1" lang="en-US" altLang="ja-JP" sz="2000" dirty="0" err="1"/>
              <a:t>_front</a:t>
            </a:r>
            <a:r>
              <a:rPr kumimoji="1" lang="en-US" altLang="ja-JP" sz="2000" dirty="0"/>
              <a:t> (3758 images)</a:t>
            </a:r>
            <a:endParaRPr kumimoji="1" lang="ja-JP" altLang="en-US" sz="2000" dirty="0"/>
          </a:p>
        </p:txBody>
      </p:sp>
      <p:pic>
        <p:nvPicPr>
          <p:cNvPr id="10" name="図 9" descr="電子機器, プロジェクター, スピーカー, カメラ が含まれている画像&#10;&#10;自動的に生成された説明">
            <a:extLst>
              <a:ext uri="{FF2B5EF4-FFF2-40B4-BE49-F238E27FC236}">
                <a16:creationId xmlns:a16="http://schemas.microsoft.com/office/drawing/2014/main" id="{F10D20A3-8AB8-40C1-BA83-339811063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2" y="4361736"/>
            <a:ext cx="3391817" cy="1823901"/>
          </a:xfrm>
          <a:prstGeom prst="rect">
            <a:avLst/>
          </a:prstGeom>
        </p:spPr>
      </p:pic>
      <p:pic>
        <p:nvPicPr>
          <p:cNvPr id="16" name="図 15" descr="電子機器, プロジェクター, スピーカー, カメラ が含まれている画像&#10;&#10;自動的に生成された説明">
            <a:extLst>
              <a:ext uri="{FF2B5EF4-FFF2-40B4-BE49-F238E27FC236}">
                <a16:creationId xmlns:a16="http://schemas.microsoft.com/office/drawing/2014/main" id="{5B084544-E78F-43CB-BB9D-ED0328392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37" y="1712349"/>
            <a:ext cx="3487899" cy="1875568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6478E99-06A1-4B5C-A004-17B253964AB7}"/>
              </a:ext>
            </a:extLst>
          </p:cNvPr>
          <p:cNvSpPr txBox="1"/>
          <p:nvPr/>
        </p:nvSpPr>
        <p:spPr>
          <a:xfrm>
            <a:off x="4988637" y="3961626"/>
            <a:ext cx="276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/>
              <a:t>def</a:t>
            </a:r>
            <a:r>
              <a:rPr kumimoji="1" lang="en-US" altLang="ja-JP" sz="2000" dirty="0" err="1"/>
              <a:t>_front</a:t>
            </a:r>
            <a:r>
              <a:rPr kumimoji="1" lang="en-US" altLang="ja-JP" sz="2000" dirty="0"/>
              <a:t> (453 images)</a:t>
            </a:r>
            <a:endParaRPr kumimoji="1" lang="ja-JP" altLang="en-US" sz="2000" dirty="0"/>
          </a:p>
        </p:txBody>
      </p:sp>
      <p:pic>
        <p:nvPicPr>
          <p:cNvPr id="18" name="図 17" descr="電子機器, プロジェクター, スピーカー, カメラ が含まれている画像&#10;&#10;自動的に生成された説明">
            <a:extLst>
              <a:ext uri="{FF2B5EF4-FFF2-40B4-BE49-F238E27FC236}">
                <a16:creationId xmlns:a16="http://schemas.microsoft.com/office/drawing/2014/main" id="{EBFEB6DC-1A9E-40CA-B504-A4339910F2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37" y="4370382"/>
            <a:ext cx="3391817" cy="183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29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グラフ&#10;&#10;低い精度で自動的に生成された説明">
            <a:extLst>
              <a:ext uri="{FF2B5EF4-FFF2-40B4-BE49-F238E27FC236}">
                <a16:creationId xmlns:a16="http://schemas.microsoft.com/office/drawing/2014/main" id="{1682E84E-1779-4E6A-A646-BB487680F0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" t="5425" r="17500"/>
          <a:stretch/>
        </p:blipFill>
        <p:spPr>
          <a:xfrm>
            <a:off x="4112147" y="3919400"/>
            <a:ext cx="4235179" cy="2602345"/>
          </a:xfrm>
          <a:prstGeom prst="rect">
            <a:avLst/>
          </a:prstGeom>
        </p:spPr>
      </p:pic>
      <p:pic>
        <p:nvPicPr>
          <p:cNvPr id="8" name="図 7" descr="カメラ が含まれている画像&#10;&#10;自動的に生成された説明">
            <a:extLst>
              <a:ext uri="{FF2B5EF4-FFF2-40B4-BE49-F238E27FC236}">
                <a16:creationId xmlns:a16="http://schemas.microsoft.com/office/drawing/2014/main" id="{2F5B8E36-3A43-45CB-87A2-6A5A0D035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184" y="1806175"/>
            <a:ext cx="1592551" cy="1578332"/>
          </a:xfrm>
          <a:prstGeom prst="rect">
            <a:avLst/>
          </a:prstGeom>
        </p:spPr>
      </p:pic>
      <p:pic>
        <p:nvPicPr>
          <p:cNvPr id="4" name="図 3" descr="電子機器, カメラ, 座る が含まれている画像&#10;&#10;自動的に生成された説明">
            <a:extLst>
              <a:ext uri="{FF2B5EF4-FFF2-40B4-BE49-F238E27FC236}">
                <a16:creationId xmlns:a16="http://schemas.microsoft.com/office/drawing/2014/main" id="{4B7CC2BB-6CFF-4615-A717-D8C0E0AE8F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11" y="1796786"/>
            <a:ext cx="1592552" cy="1578332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BREAK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8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83B6CD1-C9A7-43F3-9314-61EC0AB35566}"/>
              </a:ext>
            </a:extLst>
          </p:cNvPr>
          <p:cNvGrpSpPr/>
          <p:nvPr/>
        </p:nvGrpSpPr>
        <p:grpSpPr>
          <a:xfrm>
            <a:off x="3364154" y="1802317"/>
            <a:ext cx="2548436" cy="1626683"/>
            <a:chOff x="1871696" y="1507841"/>
            <a:chExt cx="2584704" cy="1649833"/>
          </a:xfrm>
        </p:grpSpPr>
        <p:sp>
          <p:nvSpPr>
            <p:cNvPr id="7" name="台形 6">
              <a:extLst>
                <a:ext uri="{FF2B5EF4-FFF2-40B4-BE49-F238E27FC236}">
                  <a16:creationId xmlns:a16="http://schemas.microsoft.com/office/drawing/2014/main" id="{C76C6137-FC78-46D3-AB98-A7419458CE22}"/>
                </a:ext>
              </a:extLst>
            </p:cNvPr>
            <p:cNvSpPr/>
            <p:nvPr/>
          </p:nvSpPr>
          <p:spPr>
            <a:xfrm rot="5400000">
              <a:off x="1694912" y="1688538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台形 15">
              <a:extLst>
                <a:ext uri="{FF2B5EF4-FFF2-40B4-BE49-F238E27FC236}">
                  <a16:creationId xmlns:a16="http://schemas.microsoft.com/office/drawing/2014/main" id="{BF3366FA-2FB9-40E1-A34A-18BB8077B4DD}"/>
                </a:ext>
              </a:extLst>
            </p:cNvPr>
            <p:cNvSpPr/>
            <p:nvPr/>
          </p:nvSpPr>
          <p:spPr>
            <a:xfrm rot="16200000" flipH="1">
              <a:off x="2987264" y="1684625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19EFDE-EF9A-42D4-899C-1B440E4C531C}"/>
              </a:ext>
            </a:extLst>
          </p:cNvPr>
          <p:cNvSpPr txBox="1"/>
          <p:nvPr/>
        </p:nvSpPr>
        <p:spPr>
          <a:xfrm>
            <a:off x="839968" y="1397289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Input image (normal)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7005D53-5897-4B78-B16D-734E804B6C48}"/>
              </a:ext>
            </a:extLst>
          </p:cNvPr>
          <p:cNvSpPr txBox="1"/>
          <p:nvPr/>
        </p:nvSpPr>
        <p:spPr>
          <a:xfrm>
            <a:off x="3364154" y="2416000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CAE (VGG16 based)</a:t>
            </a:r>
            <a:endParaRPr kumimoji="1" lang="ja-JP" altLang="en-US" sz="2000" dirty="0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3B185299-862D-4F2F-A7D2-21FC5198E387}"/>
              </a:ext>
            </a:extLst>
          </p:cNvPr>
          <p:cNvSpPr/>
          <p:nvPr/>
        </p:nvSpPr>
        <p:spPr>
          <a:xfrm>
            <a:off x="2867882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5DB8C7BC-A6AA-4E5D-9B48-2A567F5719A9}"/>
              </a:ext>
            </a:extLst>
          </p:cNvPr>
          <p:cNvSpPr/>
          <p:nvPr/>
        </p:nvSpPr>
        <p:spPr>
          <a:xfrm>
            <a:off x="5946309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D907537-487F-41C1-B404-2F258CBB0CEF}"/>
              </a:ext>
            </a:extLst>
          </p:cNvPr>
          <p:cNvSpPr txBox="1"/>
          <p:nvPr/>
        </p:nvSpPr>
        <p:spPr>
          <a:xfrm>
            <a:off x="6385010" y="1396676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Output</a:t>
            </a:r>
            <a:r>
              <a:rPr kumimoji="1" lang="en-US" altLang="ja-JP" sz="2000" dirty="0"/>
              <a:t> image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2CD2B29-217A-42BB-AA5F-8FA894A1C716}"/>
              </a:ext>
            </a:extLst>
          </p:cNvPr>
          <p:cNvSpPr txBox="1"/>
          <p:nvPr/>
        </p:nvSpPr>
        <p:spPr>
          <a:xfrm>
            <a:off x="839968" y="935011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Training</a:t>
            </a:r>
            <a:endParaRPr kumimoji="1" lang="ja-JP" altLang="en-US" sz="2400" dirty="0"/>
          </a:p>
        </p:txBody>
      </p:sp>
      <p:graphicFrame>
        <p:nvGraphicFramePr>
          <p:cNvPr id="42" name="表 42">
            <a:extLst>
              <a:ext uri="{FF2B5EF4-FFF2-40B4-BE49-F238E27FC236}">
                <a16:creationId xmlns:a16="http://schemas.microsoft.com/office/drawing/2014/main" id="{FBDB198E-C471-4A73-8DBB-B72FEA02F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071449"/>
              </p:ext>
            </p:extLst>
          </p:nvPr>
        </p:nvGraphicFramePr>
        <p:xfrm>
          <a:off x="796674" y="3948132"/>
          <a:ext cx="2590786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413">
                  <a:extLst>
                    <a:ext uri="{9D8B030D-6E8A-4147-A177-3AD203B41FA5}">
                      <a16:colId xmlns:a16="http://schemas.microsoft.com/office/drawing/2014/main" val="1057723365"/>
                    </a:ext>
                  </a:extLst>
                </a:gridCol>
                <a:gridCol w="770373">
                  <a:extLst>
                    <a:ext uri="{9D8B030D-6E8A-4147-A177-3AD203B41FA5}">
                      <a16:colId xmlns:a16="http://schemas.microsoft.com/office/drawing/2014/main" val="428840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29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Max Epoch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6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Mini Bach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24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50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Initial learning rate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20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59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period 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29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factor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0.9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179002"/>
                  </a:ext>
                </a:extLst>
              </a:tr>
            </a:tbl>
          </a:graphicData>
        </a:graphic>
      </p:graphicFrame>
      <p:sp>
        <p:nvSpPr>
          <p:cNvPr id="25" name="右中かっこ 24">
            <a:extLst>
              <a:ext uri="{FF2B5EF4-FFF2-40B4-BE49-F238E27FC236}">
                <a16:creationId xmlns:a16="http://schemas.microsoft.com/office/drawing/2014/main" id="{0ADA63CF-69F4-45F2-A29B-FD65BBF6DC02}"/>
              </a:ext>
            </a:extLst>
          </p:cNvPr>
          <p:cNvSpPr/>
          <p:nvPr/>
        </p:nvSpPr>
        <p:spPr>
          <a:xfrm flipH="1">
            <a:off x="1068568" y="1803820"/>
            <a:ext cx="173492" cy="15729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9E114EB-0879-4481-899F-6927441A8E92}"/>
              </a:ext>
            </a:extLst>
          </p:cNvPr>
          <p:cNvSpPr txBox="1"/>
          <p:nvPr/>
        </p:nvSpPr>
        <p:spPr>
          <a:xfrm rot="16200000">
            <a:off x="652581" y="2456927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4367DB3-EAD8-44D2-9558-A234B838C502}"/>
              </a:ext>
            </a:extLst>
          </p:cNvPr>
          <p:cNvSpPr txBox="1"/>
          <p:nvPr/>
        </p:nvSpPr>
        <p:spPr>
          <a:xfrm>
            <a:off x="1781254" y="3583184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8" name="右中かっこ 27">
            <a:extLst>
              <a:ext uri="{FF2B5EF4-FFF2-40B4-BE49-F238E27FC236}">
                <a16:creationId xmlns:a16="http://schemas.microsoft.com/office/drawing/2014/main" id="{0E5A1546-3355-4C6B-AEDE-0E5C13FB315F}"/>
              </a:ext>
            </a:extLst>
          </p:cNvPr>
          <p:cNvSpPr/>
          <p:nvPr/>
        </p:nvSpPr>
        <p:spPr>
          <a:xfrm rot="16200000" flipH="1">
            <a:off x="1943698" y="2675257"/>
            <a:ext cx="173492" cy="15765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879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白い背景に置かれたカメラ&#10;&#10;低い精度で自動的に生成された説明">
            <a:extLst>
              <a:ext uri="{FF2B5EF4-FFF2-40B4-BE49-F238E27FC236}">
                <a16:creationId xmlns:a16="http://schemas.microsoft.com/office/drawing/2014/main" id="{07D881E7-5F3C-4793-BE10-14C4F9BE7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26" y="4100595"/>
            <a:ext cx="3418079" cy="1705028"/>
          </a:xfrm>
          <a:prstGeom prst="rect">
            <a:avLst/>
          </a:prstGeom>
        </p:spPr>
      </p:pic>
      <p:pic>
        <p:nvPicPr>
          <p:cNvPr id="11" name="図 10" descr="皿の上に置かれたカメラ&#10;&#10;低い精度で自動的に生成された説明">
            <a:extLst>
              <a:ext uri="{FF2B5EF4-FFF2-40B4-BE49-F238E27FC236}">
                <a16:creationId xmlns:a16="http://schemas.microsoft.com/office/drawing/2014/main" id="{7C60A6B3-78BE-4DE6-861C-4922B4803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3" y="4100595"/>
            <a:ext cx="3426179" cy="1711081"/>
          </a:xfrm>
          <a:prstGeom prst="rect">
            <a:avLst/>
          </a:prstGeom>
        </p:spPr>
      </p:pic>
      <p:pic>
        <p:nvPicPr>
          <p:cNvPr id="6" name="図 5" descr="電子機器, 屋内, 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0AB44444-D776-48A1-8100-96D708EE5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06" y="1303484"/>
            <a:ext cx="3426179" cy="1709068"/>
          </a:xfrm>
          <a:prstGeom prst="rect">
            <a:avLst/>
          </a:prstGeom>
        </p:spPr>
      </p:pic>
      <p:pic>
        <p:nvPicPr>
          <p:cNvPr id="4" name="図 3" descr="電子機器, 屋内, 座る, 写真 が含まれている画像&#10;&#10;自動的に生成された説明">
            <a:extLst>
              <a:ext uri="{FF2B5EF4-FFF2-40B4-BE49-F238E27FC236}">
                <a16:creationId xmlns:a16="http://schemas.microsoft.com/office/drawing/2014/main" id="{0B336637-4CB8-499D-B20A-8ACEC3489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3" y="1303483"/>
            <a:ext cx="3426179" cy="1709068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BREAK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9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def_0_7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70395" y="2653145"/>
            <a:ext cx="2943577" cy="338554"/>
            <a:chOff x="670395" y="2665845"/>
            <a:chExt cx="29435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703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def_0_486</a:t>
            </a:r>
            <a:endParaRPr kumimoji="1" lang="ja-JP" altLang="en-US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1EC767E-D8C5-4987-9920-1443A5F9F889}"/>
              </a:ext>
            </a:extLst>
          </p:cNvPr>
          <p:cNvGrpSpPr/>
          <p:nvPr/>
        </p:nvGrpSpPr>
        <p:grpSpPr>
          <a:xfrm>
            <a:off x="5028786" y="2653653"/>
            <a:ext cx="2930877" cy="338554"/>
            <a:chOff x="5041486" y="2653653"/>
            <a:chExt cx="2930877" cy="338554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58D4A0D-674C-4260-BAB8-7F1E80A9ED6D}"/>
                </a:ext>
              </a:extLst>
            </p:cNvPr>
            <p:cNvSpPr txBox="1"/>
            <p:nvPr/>
          </p:nvSpPr>
          <p:spPr>
            <a:xfrm>
              <a:off x="5041486" y="2653653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16996FD-0BD1-4471-A56C-BA7CAC7C7B1B}"/>
                </a:ext>
              </a:extLst>
            </p:cNvPr>
            <p:cNvSpPr txBox="1"/>
            <p:nvPr/>
          </p:nvSpPr>
          <p:spPr>
            <a:xfrm>
              <a:off x="6750554" y="2653653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def_0_2309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604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def_0_9927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040090" y="5447722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1619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10294</TotalTime>
  <Words>616</Words>
  <Application>Microsoft Office PowerPoint</Application>
  <PresentationFormat>画面に合わせる (4:3)</PresentationFormat>
  <Paragraphs>298</Paragraphs>
  <Slides>20</Slides>
  <Notes>19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8" baseType="lpstr">
      <vt:lpstr>游ゴシック</vt:lpstr>
      <vt:lpstr>游ゴシック Light</vt:lpstr>
      <vt:lpstr>Arial</vt:lpstr>
      <vt:lpstr>Cambria Math</vt:lpstr>
      <vt:lpstr>Symbol</vt:lpstr>
      <vt:lpstr>Times New Roman</vt:lpstr>
      <vt:lpstr>Wingdings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進捗報告</dc:title>
  <dc:subject/>
  <dc:creator>f116056</dc:creator>
  <dc:description/>
  <cp:lastModifiedBy>f120613</cp:lastModifiedBy>
  <cp:revision>586</cp:revision>
  <dcterms:created xsi:type="dcterms:W3CDTF">2019-11-07T22:06:24Z</dcterms:created>
  <dcterms:modified xsi:type="dcterms:W3CDTF">2021-06-02T07:36:06Z</dcterms:modified>
  <dc:language>ja-JP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画面に合わせる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